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18"/>
  </p:notesMasterIdLst>
  <p:sldIdLst>
    <p:sldId id="344" r:id="rId2"/>
    <p:sldId id="256" r:id="rId3"/>
    <p:sldId id="319" r:id="rId4"/>
    <p:sldId id="343" r:id="rId5"/>
    <p:sldId id="342" r:id="rId6"/>
    <p:sldId id="340" r:id="rId7"/>
    <p:sldId id="345" r:id="rId8"/>
    <p:sldId id="346" r:id="rId9"/>
    <p:sldId id="348" r:id="rId10"/>
    <p:sldId id="339" r:id="rId11"/>
    <p:sldId id="349" r:id="rId12"/>
    <p:sldId id="338" r:id="rId13"/>
    <p:sldId id="351" r:id="rId14"/>
    <p:sldId id="350" r:id="rId15"/>
    <p:sldId id="352" r:id="rId16"/>
    <p:sldId id="318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CC"/>
    <a:srgbClr val="FDE3CF"/>
    <a:srgbClr val="FFCC61"/>
    <a:srgbClr val="4372D4"/>
    <a:srgbClr val="0000FF"/>
    <a:srgbClr val="4272CA"/>
    <a:srgbClr val="B0EFFE"/>
    <a:srgbClr val="F9FF83"/>
    <a:srgbClr val="FF66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27" autoAdjust="0"/>
    <p:restoredTop sz="94660" autoAdjust="0"/>
  </p:normalViewPr>
  <p:slideViewPr>
    <p:cSldViewPr snapToGrid="0">
      <p:cViewPr varScale="1">
        <p:scale>
          <a:sx n="139" d="100"/>
          <a:sy n="139" d="100"/>
        </p:scale>
        <p:origin x="39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A8C15-7B48-401D-B657-E1BB9B559268}" type="datetimeFigureOut">
              <a:rPr lang="zh-CN" altLang="en-US" smtClean="0"/>
              <a:t>2020/12/23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62A3A-91F0-4E02-9424-DB63927A67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12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62A3A-91F0-4E02-9424-DB63927A672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32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62A3A-91F0-4E02-9424-DB63927A672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03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62A3A-91F0-4E02-9424-DB63927A672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62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97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99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6CCB64E-9801-461D-92D6-E37D2F07B4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BF8F4"/>
              </a:clrFrom>
              <a:clrTo>
                <a:srgbClr val="EBF8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70658" y="2148880"/>
            <a:ext cx="4202685" cy="84574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F3645AD-4618-4607-B0C2-548DB0F493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BF8F4"/>
              </a:clrFrom>
              <a:clrTo>
                <a:srgbClr val="EBF8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865" y="533999"/>
            <a:ext cx="2296514" cy="871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300D7C65-7EA7-4CF4-852A-528A8F151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773" y="1341749"/>
            <a:ext cx="5278472" cy="360844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C4EE127-BB45-44A1-A966-3D3EF64F2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81" y="283731"/>
            <a:ext cx="1456574" cy="444793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BEACCC19-7771-42F7-BAF1-FEDD8F379EA1}"/>
              </a:ext>
            </a:extLst>
          </p:cNvPr>
          <p:cNvGrpSpPr/>
          <p:nvPr/>
        </p:nvGrpSpPr>
        <p:grpSpPr>
          <a:xfrm>
            <a:off x="637706" y="693079"/>
            <a:ext cx="8506294" cy="661253"/>
            <a:chOff x="430198" y="1371390"/>
            <a:chExt cx="8506294" cy="661253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F23BBFB8-48EB-42AB-B97E-11B34F76E2DA}"/>
                </a:ext>
              </a:extLst>
            </p:cNvPr>
            <p:cNvSpPr txBox="1"/>
            <p:nvPr/>
          </p:nvSpPr>
          <p:spPr>
            <a:xfrm>
              <a:off x="430198" y="1550780"/>
              <a:ext cx="8310302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1.</a:t>
              </a:r>
              <a:r>
                <a:rPr lang="zh-CN" altLang="en-US" sz="2000" b="1" dirty="0">
                  <a:latin typeface="+mn-ea"/>
                  <a:ea typeface="+mn-ea"/>
                </a:rPr>
                <a:t>看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图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写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声 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母。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0D773AD-3E10-48C2-9B7E-4E6A08386DAC}"/>
                </a:ext>
              </a:extLst>
            </p:cNvPr>
            <p:cNvSpPr txBox="1"/>
            <p:nvPr/>
          </p:nvSpPr>
          <p:spPr>
            <a:xfrm>
              <a:off x="626190" y="1371390"/>
              <a:ext cx="83103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  <a:ea typeface="+mn-ea"/>
                </a:rPr>
                <a:t>kàn</a:t>
              </a:r>
              <a:r>
                <a:rPr lang="zh-CN" altLang="en-US" sz="1600" b="1" dirty="0">
                  <a:latin typeface="+mn-ea"/>
                  <a:ea typeface="+mn-ea"/>
                </a:rPr>
                <a:t> </a:t>
              </a:r>
              <a:r>
                <a:rPr lang="en-US" altLang="zh-CN" sz="1600" b="1" dirty="0" err="1">
                  <a:latin typeface="+mn-ea"/>
                  <a:ea typeface="+mn-ea"/>
                </a:rPr>
                <a:t>tú</a:t>
              </a:r>
              <a:r>
                <a:rPr lang="zh-CN" altLang="en-US" sz="1600" b="1" dirty="0">
                  <a:latin typeface="+mn-ea"/>
                  <a:ea typeface="+mn-ea"/>
                </a:rPr>
                <a:t>  </a:t>
              </a:r>
              <a:r>
                <a:rPr lang="en-US" altLang="zh-CN" sz="1600" b="1" dirty="0" err="1">
                  <a:latin typeface="+mn-ea"/>
                  <a:ea typeface="+mn-ea"/>
                </a:rPr>
                <a:t>xiě</a:t>
              </a:r>
              <a:r>
                <a:rPr lang="zh-CN" altLang="en-US" sz="1600" b="1" dirty="0">
                  <a:latin typeface="+mn-ea"/>
                  <a:ea typeface="+mn-ea"/>
                </a:rPr>
                <a:t> </a:t>
              </a:r>
              <a:r>
                <a:rPr lang="en-US" altLang="zh-CN" sz="1600" b="1" dirty="0" err="1">
                  <a:latin typeface="+mn-ea"/>
                  <a:ea typeface="+mn-ea"/>
                </a:rPr>
                <a:t>shēnɡ</a:t>
              </a:r>
              <a:r>
                <a:rPr lang="zh-CN" altLang="en-US" sz="1600" b="1" dirty="0">
                  <a:latin typeface="+mn-ea"/>
                  <a:ea typeface="+mn-ea"/>
                </a:rPr>
                <a:t> </a:t>
              </a:r>
              <a:r>
                <a:rPr lang="en-US" altLang="zh-CN" sz="1600" b="1" dirty="0" err="1">
                  <a:latin typeface="+mn-ea"/>
                  <a:ea typeface="+mn-ea"/>
                </a:rPr>
                <a:t>mǔ</a:t>
              </a:r>
              <a:endParaRPr lang="zh-CN" altLang="en-US" sz="1600" b="1" dirty="0">
                <a:latin typeface="+mn-ea"/>
                <a:ea typeface="+mn-ea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1D2B37DD-602F-4278-90C4-E1730A0ACD5B}"/>
              </a:ext>
            </a:extLst>
          </p:cNvPr>
          <p:cNvSpPr txBox="1"/>
          <p:nvPr/>
        </p:nvSpPr>
        <p:spPr>
          <a:xfrm>
            <a:off x="2360425" y="149609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b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081728F-D197-41D8-83E2-E042A838600E}"/>
              </a:ext>
            </a:extLst>
          </p:cNvPr>
          <p:cNvSpPr txBox="1"/>
          <p:nvPr/>
        </p:nvSpPr>
        <p:spPr>
          <a:xfrm>
            <a:off x="5564269" y="1483957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p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0C36AF8-46EC-490F-8EDF-04C5AD0FE3B5}"/>
              </a:ext>
            </a:extLst>
          </p:cNvPr>
          <p:cNvSpPr txBox="1"/>
          <p:nvPr/>
        </p:nvSpPr>
        <p:spPr>
          <a:xfrm>
            <a:off x="2360425" y="2400276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67377B0-B348-40CE-8870-CD94CAFBF02C}"/>
              </a:ext>
            </a:extLst>
          </p:cNvPr>
          <p:cNvSpPr txBox="1"/>
          <p:nvPr/>
        </p:nvSpPr>
        <p:spPr>
          <a:xfrm>
            <a:off x="5564269" y="240720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q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C92B1DA-14BE-4EF1-AFBD-ABCA0CCA6CA1}"/>
              </a:ext>
            </a:extLst>
          </p:cNvPr>
          <p:cNvSpPr txBox="1"/>
          <p:nvPr/>
        </p:nvSpPr>
        <p:spPr>
          <a:xfrm>
            <a:off x="2303518" y="3331246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m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3A554B3-B98D-4B84-B663-906143FF5835}"/>
              </a:ext>
            </a:extLst>
          </p:cNvPr>
          <p:cNvSpPr txBox="1"/>
          <p:nvPr/>
        </p:nvSpPr>
        <p:spPr>
          <a:xfrm>
            <a:off x="5564269" y="3329605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n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F841600-30E2-43CA-A2D7-9E5297106F3C}"/>
              </a:ext>
            </a:extLst>
          </p:cNvPr>
          <p:cNvSpPr txBox="1"/>
          <p:nvPr/>
        </p:nvSpPr>
        <p:spPr>
          <a:xfrm>
            <a:off x="2417331" y="4260306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t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9EDFE6C-65D0-4B07-A3FC-344D9E47016A}"/>
              </a:ext>
            </a:extLst>
          </p:cNvPr>
          <p:cNvSpPr txBox="1"/>
          <p:nvPr/>
        </p:nvSpPr>
        <p:spPr>
          <a:xfrm>
            <a:off x="5621175" y="425321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f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54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3647B1AF-C557-41CD-9895-845945D94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009" y="1222767"/>
            <a:ext cx="7559695" cy="304826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E0A9BCF8-CBEE-4751-B5C3-9A300676FCC7}"/>
              </a:ext>
            </a:extLst>
          </p:cNvPr>
          <p:cNvGrpSpPr/>
          <p:nvPr/>
        </p:nvGrpSpPr>
        <p:grpSpPr>
          <a:xfrm>
            <a:off x="637706" y="725490"/>
            <a:ext cx="8575044" cy="628842"/>
            <a:chOff x="430198" y="1403801"/>
            <a:chExt cx="8575044" cy="62884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35B0AAE-77C1-4659-BE17-EBF3E6A4F794}"/>
                </a:ext>
              </a:extLst>
            </p:cNvPr>
            <p:cNvSpPr txBox="1"/>
            <p:nvPr/>
          </p:nvSpPr>
          <p:spPr>
            <a:xfrm>
              <a:off x="430198" y="1550780"/>
              <a:ext cx="8310302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2.</a:t>
              </a:r>
              <a:r>
                <a:rPr lang="zh-CN" altLang="en-US" sz="2000" b="1" dirty="0">
                  <a:latin typeface="+mn-ea"/>
                  <a:ea typeface="+mn-ea"/>
                </a:rPr>
                <a:t>按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声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母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表 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的 顺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序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填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一 填。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C5F94A1-A72D-4305-9210-44583ABE6901}"/>
                </a:ext>
              </a:extLst>
            </p:cNvPr>
            <p:cNvSpPr txBox="1"/>
            <p:nvPr/>
          </p:nvSpPr>
          <p:spPr>
            <a:xfrm>
              <a:off x="694940" y="1403801"/>
              <a:ext cx="83103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àn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shēnɡ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mǔ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biǎo</a:t>
              </a:r>
              <a:r>
                <a:rPr lang="en-US" altLang="zh-CN" sz="1600" b="1" dirty="0">
                  <a:latin typeface="+mn-ea"/>
                </a:rPr>
                <a:t> de </a:t>
              </a:r>
              <a:r>
                <a:rPr lang="en-US" altLang="zh-CN" sz="1600" b="1" dirty="0" err="1">
                  <a:latin typeface="+mn-ea"/>
                </a:rPr>
                <a:t>shùn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xù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tián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yi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tián</a:t>
              </a:r>
              <a:endParaRPr lang="zh-CN" altLang="en-US" sz="1600" b="1" dirty="0">
                <a:latin typeface="+mn-ea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987DF2AC-2B4C-4C4D-8389-726D564C4E40}"/>
              </a:ext>
            </a:extLst>
          </p:cNvPr>
          <p:cNvSpPr txBox="1"/>
          <p:nvPr/>
        </p:nvSpPr>
        <p:spPr>
          <a:xfrm>
            <a:off x="1306318" y="1874015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b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9CE59FD-E89A-4D36-A54F-9D1613C2AE04}"/>
              </a:ext>
            </a:extLst>
          </p:cNvPr>
          <p:cNvSpPr txBox="1"/>
          <p:nvPr/>
        </p:nvSpPr>
        <p:spPr>
          <a:xfrm>
            <a:off x="2190406" y="1874015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p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3881647-8016-4DE9-B1EE-84BCB4ABEA7B}"/>
              </a:ext>
            </a:extLst>
          </p:cNvPr>
          <p:cNvSpPr txBox="1"/>
          <p:nvPr/>
        </p:nvSpPr>
        <p:spPr>
          <a:xfrm>
            <a:off x="4781662" y="1878902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d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6255869-F353-4835-B145-33D34E4B4967}"/>
              </a:ext>
            </a:extLst>
          </p:cNvPr>
          <p:cNvSpPr txBox="1"/>
          <p:nvPr/>
        </p:nvSpPr>
        <p:spPr>
          <a:xfrm>
            <a:off x="1306318" y="2648433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g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0AA4FE-9612-4C6D-B429-12BAE5B25976}"/>
              </a:ext>
            </a:extLst>
          </p:cNvPr>
          <p:cNvSpPr txBox="1"/>
          <p:nvPr/>
        </p:nvSpPr>
        <p:spPr>
          <a:xfrm>
            <a:off x="3004006" y="1874015"/>
            <a:ext cx="5052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m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2DB0CD6-BF4C-4442-AFFC-7D3846B631E6}"/>
              </a:ext>
            </a:extLst>
          </p:cNvPr>
          <p:cNvSpPr txBox="1"/>
          <p:nvPr/>
        </p:nvSpPr>
        <p:spPr>
          <a:xfrm>
            <a:off x="6579967" y="1874015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n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56C8A6D-6679-4297-8503-63498EC919DA}"/>
              </a:ext>
            </a:extLst>
          </p:cNvPr>
          <p:cNvSpPr txBox="1"/>
          <p:nvPr/>
        </p:nvSpPr>
        <p:spPr>
          <a:xfrm>
            <a:off x="5721138" y="1867140"/>
            <a:ext cx="292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t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D003445-4DEC-484B-9C30-74199866CDEF}"/>
              </a:ext>
            </a:extLst>
          </p:cNvPr>
          <p:cNvSpPr txBox="1"/>
          <p:nvPr/>
        </p:nvSpPr>
        <p:spPr>
          <a:xfrm>
            <a:off x="3988356" y="1846515"/>
            <a:ext cx="292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f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3DCFD10-2E4D-4255-8BA0-5714FB79E059}"/>
              </a:ext>
            </a:extLst>
          </p:cNvPr>
          <p:cNvSpPr txBox="1"/>
          <p:nvPr/>
        </p:nvSpPr>
        <p:spPr>
          <a:xfrm>
            <a:off x="2200826" y="2641558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k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7119907-B9E9-4C4B-882B-7DD81715EA52}"/>
              </a:ext>
            </a:extLst>
          </p:cNvPr>
          <p:cNvSpPr txBox="1"/>
          <p:nvPr/>
        </p:nvSpPr>
        <p:spPr>
          <a:xfrm>
            <a:off x="3057706" y="2641557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h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D500705-346C-428D-B9DF-ACD8F54C9622}"/>
              </a:ext>
            </a:extLst>
          </p:cNvPr>
          <p:cNvSpPr txBox="1"/>
          <p:nvPr/>
        </p:nvSpPr>
        <p:spPr>
          <a:xfrm>
            <a:off x="3999577" y="2636168"/>
            <a:ext cx="2696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j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2ED0851-464E-405E-B118-05F657A423C1}"/>
              </a:ext>
            </a:extLst>
          </p:cNvPr>
          <p:cNvSpPr txBox="1"/>
          <p:nvPr/>
        </p:nvSpPr>
        <p:spPr>
          <a:xfrm>
            <a:off x="4781662" y="2651404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q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C79D6A4-59EB-43A8-B3B9-72021899DFE2}"/>
              </a:ext>
            </a:extLst>
          </p:cNvPr>
          <p:cNvSpPr txBox="1"/>
          <p:nvPr/>
        </p:nvSpPr>
        <p:spPr>
          <a:xfrm>
            <a:off x="5706159" y="2639137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x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BC72E38-1ABA-49A6-A157-108D07E91AD2}"/>
              </a:ext>
            </a:extLst>
          </p:cNvPr>
          <p:cNvSpPr txBox="1"/>
          <p:nvPr/>
        </p:nvSpPr>
        <p:spPr>
          <a:xfrm>
            <a:off x="6480894" y="2636168"/>
            <a:ext cx="590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>
                <a:solidFill>
                  <a:srgbClr val="FF0000"/>
                </a:solidFill>
              </a:rPr>
              <a:t>zh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830796A-9445-49C5-8279-527BE34A9DCA}"/>
              </a:ext>
            </a:extLst>
          </p:cNvPr>
          <p:cNvSpPr txBox="1"/>
          <p:nvPr/>
        </p:nvSpPr>
        <p:spPr>
          <a:xfrm>
            <a:off x="7353188" y="2630778"/>
            <a:ext cx="590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>
                <a:solidFill>
                  <a:srgbClr val="FF0000"/>
                </a:solidFill>
              </a:rPr>
              <a:t>ch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2B4865-CC42-4CF5-8701-EA069BB1F401}"/>
              </a:ext>
            </a:extLst>
          </p:cNvPr>
          <p:cNvSpPr txBox="1"/>
          <p:nvPr/>
        </p:nvSpPr>
        <p:spPr>
          <a:xfrm>
            <a:off x="1210138" y="3412502"/>
            <a:ext cx="590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>
                <a:solidFill>
                  <a:srgbClr val="FF0000"/>
                </a:solidFill>
              </a:rPr>
              <a:t>sh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9B3A9C9-01B5-43FB-BCEC-8E1A7761CC27}"/>
              </a:ext>
            </a:extLst>
          </p:cNvPr>
          <p:cNvSpPr txBox="1"/>
          <p:nvPr/>
        </p:nvSpPr>
        <p:spPr>
          <a:xfrm>
            <a:off x="2232886" y="3412502"/>
            <a:ext cx="3129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r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F52A18E-A904-4D04-B366-D635037C1126}"/>
              </a:ext>
            </a:extLst>
          </p:cNvPr>
          <p:cNvSpPr txBox="1"/>
          <p:nvPr/>
        </p:nvSpPr>
        <p:spPr>
          <a:xfrm>
            <a:off x="3068126" y="3405626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z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C97F626-A86F-4FB0-9264-A62C446678CC}"/>
              </a:ext>
            </a:extLst>
          </p:cNvPr>
          <p:cNvSpPr txBox="1"/>
          <p:nvPr/>
        </p:nvSpPr>
        <p:spPr>
          <a:xfrm>
            <a:off x="3945877" y="3413987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c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6056600-1D00-45E8-BEF0-4DFB87E37E62}"/>
              </a:ext>
            </a:extLst>
          </p:cNvPr>
          <p:cNvSpPr txBox="1"/>
          <p:nvPr/>
        </p:nvSpPr>
        <p:spPr>
          <a:xfrm>
            <a:off x="4792082" y="3415473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s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12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0A9BCF8-CBEE-4751-B5C3-9A300676FCC7}"/>
              </a:ext>
            </a:extLst>
          </p:cNvPr>
          <p:cNvGrpSpPr/>
          <p:nvPr/>
        </p:nvGrpSpPr>
        <p:grpSpPr>
          <a:xfrm>
            <a:off x="454826" y="354114"/>
            <a:ext cx="8310302" cy="628842"/>
            <a:chOff x="430198" y="1403801"/>
            <a:chExt cx="8310302" cy="62884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35B0AAE-77C1-4659-BE17-EBF3E6A4F794}"/>
                </a:ext>
              </a:extLst>
            </p:cNvPr>
            <p:cNvSpPr txBox="1"/>
            <p:nvPr/>
          </p:nvSpPr>
          <p:spPr>
            <a:xfrm>
              <a:off x="430198" y="1550780"/>
              <a:ext cx="8310302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3.</a:t>
              </a:r>
              <a:r>
                <a:rPr lang="zh-CN" altLang="en-US" sz="2000" b="1" dirty="0">
                  <a:latin typeface="+mn-ea"/>
                  <a:ea typeface="+mn-ea"/>
                </a:rPr>
                <a:t>看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图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选</a:t>
              </a:r>
              <a:r>
                <a:rPr lang="en-US" altLang="zh-CN" sz="2000" b="1" dirty="0">
                  <a:latin typeface="+mn-ea"/>
                  <a:ea typeface="+mn-ea"/>
                </a:rPr>
                <a:t>   </a:t>
              </a:r>
              <a:r>
                <a:rPr lang="zh-CN" altLang="en-US" sz="2000" b="1" dirty="0">
                  <a:latin typeface="+mn-ea"/>
                  <a:ea typeface="+mn-ea"/>
                </a:rPr>
                <a:t>声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母，将 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音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节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补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充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完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整。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C5F94A1-A72D-4305-9210-44583ABE6901}"/>
                </a:ext>
              </a:extLst>
            </p:cNvPr>
            <p:cNvSpPr txBox="1"/>
            <p:nvPr/>
          </p:nvSpPr>
          <p:spPr>
            <a:xfrm>
              <a:off x="664460" y="1403801"/>
              <a:ext cx="78529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kàn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tú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xuǎn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shēnɡ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mǔ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jiānɡ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yīn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jié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bǔ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chōnɡ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wán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zhěnɡ</a:t>
              </a:r>
              <a:endParaRPr lang="zh-CN" altLang="en-US" sz="1600" b="1" dirty="0">
                <a:latin typeface="+mn-ea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DCEB7A26-6849-4A7A-B1E9-D12ED272CC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35" t="11341" r="4130" b="59154"/>
          <a:stretch/>
        </p:blipFill>
        <p:spPr>
          <a:xfrm>
            <a:off x="1677380" y="1448868"/>
            <a:ext cx="5453958" cy="103655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3CA9820E-03BB-4061-9C5C-A5E09F3759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218" t="63011" r="3956" b="8778"/>
          <a:stretch/>
        </p:blipFill>
        <p:spPr>
          <a:xfrm>
            <a:off x="3959488" y="3589600"/>
            <a:ext cx="3171850" cy="99106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E574FEC2-7421-46B8-8084-E595BDADA3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0" t="61019" r="79944" b="8778"/>
          <a:stretch/>
        </p:blipFill>
        <p:spPr>
          <a:xfrm>
            <a:off x="1677380" y="3519604"/>
            <a:ext cx="891405" cy="1061047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D6B0F8F9-A7D3-46FC-8CE2-0CC72D26B368}"/>
              </a:ext>
            </a:extLst>
          </p:cNvPr>
          <p:cNvSpPr/>
          <p:nvPr/>
        </p:nvSpPr>
        <p:spPr>
          <a:xfrm>
            <a:off x="1512570" y="1038662"/>
            <a:ext cx="1287780" cy="381000"/>
          </a:xfrm>
          <a:prstGeom prst="roundRect">
            <a:avLst/>
          </a:prstGeom>
          <a:solidFill>
            <a:srgbClr val="FDE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z        </a:t>
            </a:r>
            <a:r>
              <a:rPr lang="en-US" altLang="zh-CN" dirty="0" err="1">
                <a:solidFill>
                  <a:schemeClr val="tx1"/>
                </a:solidFill>
              </a:rPr>
              <a:t>zh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5453718C-BDFB-4076-92D8-8D1D0170ECB9}"/>
              </a:ext>
            </a:extLst>
          </p:cNvPr>
          <p:cNvSpPr/>
          <p:nvPr/>
        </p:nvSpPr>
        <p:spPr>
          <a:xfrm>
            <a:off x="3809282" y="1038662"/>
            <a:ext cx="1287780" cy="381000"/>
          </a:xfrm>
          <a:prstGeom prst="roundRect">
            <a:avLst/>
          </a:prstGeom>
          <a:solidFill>
            <a:srgbClr val="FDE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c        </a:t>
            </a:r>
            <a:r>
              <a:rPr lang="en-US" altLang="zh-CN" dirty="0" err="1">
                <a:solidFill>
                  <a:schemeClr val="tx1"/>
                </a:solidFill>
              </a:rPr>
              <a:t>ch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E31C3ABB-5668-4D07-AA52-E2A4D65B70CC}"/>
              </a:ext>
            </a:extLst>
          </p:cNvPr>
          <p:cNvSpPr/>
          <p:nvPr/>
        </p:nvSpPr>
        <p:spPr>
          <a:xfrm>
            <a:off x="6105993" y="1038662"/>
            <a:ext cx="1287780" cy="381000"/>
          </a:xfrm>
          <a:prstGeom prst="roundRect">
            <a:avLst/>
          </a:prstGeom>
          <a:solidFill>
            <a:srgbClr val="FDE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q        p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E1BBFE13-1924-4572-8C95-054ADDF0CB5C}"/>
              </a:ext>
            </a:extLst>
          </p:cNvPr>
          <p:cNvSpPr/>
          <p:nvPr/>
        </p:nvSpPr>
        <p:spPr>
          <a:xfrm>
            <a:off x="1512570" y="3124974"/>
            <a:ext cx="1287780" cy="381000"/>
          </a:xfrm>
          <a:prstGeom prst="roundRect">
            <a:avLst/>
          </a:prstGeom>
          <a:solidFill>
            <a:srgbClr val="FDE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f        t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F733E916-E054-449E-A2F5-C3621C2F37DF}"/>
              </a:ext>
            </a:extLst>
          </p:cNvPr>
          <p:cNvSpPr/>
          <p:nvPr/>
        </p:nvSpPr>
        <p:spPr>
          <a:xfrm>
            <a:off x="3809282" y="3124974"/>
            <a:ext cx="1287780" cy="381000"/>
          </a:xfrm>
          <a:prstGeom prst="roundRect">
            <a:avLst/>
          </a:prstGeom>
          <a:solidFill>
            <a:srgbClr val="FDE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n        l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BFA43EDB-5179-44F2-9B37-8DE3696AB03B}"/>
              </a:ext>
            </a:extLst>
          </p:cNvPr>
          <p:cNvSpPr/>
          <p:nvPr/>
        </p:nvSpPr>
        <p:spPr>
          <a:xfrm>
            <a:off x="6105993" y="3124974"/>
            <a:ext cx="1287780" cy="381000"/>
          </a:xfrm>
          <a:prstGeom prst="roundRect">
            <a:avLst/>
          </a:prstGeom>
          <a:solidFill>
            <a:srgbClr val="FDE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b        d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E08BFC-7982-4B78-8BA1-07D8476067D6}"/>
              </a:ext>
            </a:extLst>
          </p:cNvPr>
          <p:cNvSpPr txBox="1"/>
          <p:nvPr/>
        </p:nvSpPr>
        <p:spPr>
          <a:xfrm>
            <a:off x="1677380" y="2668178"/>
            <a:ext cx="1093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______ú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386C23E-4FEE-4E5B-81D7-93EA233D6C95}"/>
              </a:ext>
            </a:extLst>
          </p:cNvPr>
          <p:cNvSpPr txBox="1"/>
          <p:nvPr/>
        </p:nvSpPr>
        <p:spPr>
          <a:xfrm>
            <a:off x="3857574" y="2637400"/>
            <a:ext cx="1093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______ǐ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F738A38-053F-4401-983F-0BC8A3BA2EA7}"/>
              </a:ext>
            </a:extLst>
          </p:cNvPr>
          <p:cNvSpPr txBox="1"/>
          <p:nvPr/>
        </p:nvSpPr>
        <p:spPr>
          <a:xfrm>
            <a:off x="6203098" y="2668178"/>
            <a:ext cx="1093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______ó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9D328C4-1956-464A-998D-59163CB1ECDD}"/>
              </a:ext>
            </a:extLst>
          </p:cNvPr>
          <p:cNvSpPr txBox="1"/>
          <p:nvPr/>
        </p:nvSpPr>
        <p:spPr>
          <a:xfrm>
            <a:off x="1677380" y="4618848"/>
            <a:ext cx="1093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______ù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23D65E4-E9BC-4F04-A3F9-61C0505CA1C1}"/>
              </a:ext>
            </a:extLst>
          </p:cNvPr>
          <p:cNvSpPr txBox="1"/>
          <p:nvPr/>
        </p:nvSpPr>
        <p:spPr>
          <a:xfrm>
            <a:off x="3857574" y="4588070"/>
            <a:ext cx="1093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______í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97736CC-1CAA-4BA6-9001-FEF7A663302A}"/>
              </a:ext>
            </a:extLst>
          </p:cNvPr>
          <p:cNvSpPr txBox="1"/>
          <p:nvPr/>
        </p:nvSpPr>
        <p:spPr>
          <a:xfrm>
            <a:off x="6203098" y="4618848"/>
            <a:ext cx="10935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______í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222A26B-F477-4E14-923A-91D67F5C1A4E}"/>
              </a:ext>
            </a:extLst>
          </p:cNvPr>
          <p:cNvSpPr txBox="1"/>
          <p:nvPr/>
        </p:nvSpPr>
        <p:spPr>
          <a:xfrm>
            <a:off x="4217438" y="4496601"/>
            <a:ext cx="264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l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ADB49E1-BBC2-4F5D-B336-DCC8CA401AB1}"/>
              </a:ext>
            </a:extLst>
          </p:cNvPr>
          <p:cNvSpPr txBox="1"/>
          <p:nvPr/>
        </p:nvSpPr>
        <p:spPr>
          <a:xfrm>
            <a:off x="6539063" y="2483512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p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48F5CD9-21F3-47EE-A88B-9778EEC50967}"/>
              </a:ext>
            </a:extLst>
          </p:cNvPr>
          <p:cNvSpPr txBox="1"/>
          <p:nvPr/>
        </p:nvSpPr>
        <p:spPr>
          <a:xfrm>
            <a:off x="6491451" y="4496601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d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46B730F-11C4-4EBC-9465-FB8CE1374367}"/>
              </a:ext>
            </a:extLst>
          </p:cNvPr>
          <p:cNvSpPr txBox="1"/>
          <p:nvPr/>
        </p:nvSpPr>
        <p:spPr>
          <a:xfrm>
            <a:off x="1977048" y="4506534"/>
            <a:ext cx="292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>
                <a:solidFill>
                  <a:srgbClr val="FF0000"/>
                </a:solidFill>
              </a:rPr>
              <a:t>t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2136B2E-F1EE-48FD-BD73-DAA29F67C7C1}"/>
              </a:ext>
            </a:extLst>
          </p:cNvPr>
          <p:cNvSpPr txBox="1"/>
          <p:nvPr/>
        </p:nvSpPr>
        <p:spPr>
          <a:xfrm>
            <a:off x="1874444" y="2530341"/>
            <a:ext cx="590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>
                <a:solidFill>
                  <a:srgbClr val="FF0000"/>
                </a:solidFill>
              </a:rPr>
              <a:t>zh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0389BBB-2A5F-48AA-A220-EEA1E16416A5}"/>
              </a:ext>
            </a:extLst>
          </p:cNvPr>
          <p:cNvSpPr txBox="1"/>
          <p:nvPr/>
        </p:nvSpPr>
        <p:spPr>
          <a:xfrm>
            <a:off x="4042548" y="2514626"/>
            <a:ext cx="590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>
                <a:solidFill>
                  <a:srgbClr val="FF0000"/>
                </a:solidFill>
              </a:rPr>
              <a:t>ch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23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70DBF0-DABB-447C-8E50-0317CB430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34" y="504582"/>
            <a:ext cx="1437023" cy="454568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75CABFF0-E6D9-40DD-A2BD-DE45922EC77F}"/>
              </a:ext>
            </a:extLst>
          </p:cNvPr>
          <p:cNvGrpSpPr/>
          <p:nvPr/>
        </p:nvGrpSpPr>
        <p:grpSpPr>
          <a:xfrm>
            <a:off x="568956" y="1083000"/>
            <a:ext cx="8310302" cy="628842"/>
            <a:chOff x="430198" y="1403801"/>
            <a:chExt cx="8310302" cy="62884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01B54C9-9ADB-4F21-AFDA-5D49DE6F4A88}"/>
                </a:ext>
              </a:extLst>
            </p:cNvPr>
            <p:cNvSpPr txBox="1"/>
            <p:nvPr/>
          </p:nvSpPr>
          <p:spPr>
            <a:xfrm>
              <a:off x="430198" y="1550780"/>
              <a:ext cx="8310302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4.</a:t>
              </a:r>
              <a:r>
                <a:rPr lang="zh-CN" altLang="en-US" sz="2000" b="1" dirty="0">
                  <a:latin typeface="+mn-ea"/>
                  <a:ea typeface="+mn-ea"/>
                </a:rPr>
                <a:t>默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写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六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个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单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韵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母，再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用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它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们 组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成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复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韵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母。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8917971-0353-443D-83B2-13A25DF3C3D5}"/>
                </a:ext>
              </a:extLst>
            </p:cNvPr>
            <p:cNvSpPr txBox="1"/>
            <p:nvPr/>
          </p:nvSpPr>
          <p:spPr>
            <a:xfrm>
              <a:off x="694940" y="1403801"/>
              <a:ext cx="7031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mò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xiě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liù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ɡè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dān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yùn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mǔ</a:t>
              </a:r>
              <a:r>
                <a:rPr lang="zh-CN" altLang="en-US" sz="1600" b="1" dirty="0">
                  <a:latin typeface="+mn-ea"/>
                </a:rPr>
                <a:t>   </a:t>
              </a:r>
              <a:r>
                <a:rPr lang="en-US" altLang="zh-CN" sz="1600" b="1" dirty="0" err="1">
                  <a:latin typeface="+mn-ea"/>
                </a:rPr>
                <a:t>zài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yònɡ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tā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>
                  <a:latin typeface="+mn-ea"/>
                </a:rPr>
                <a:t>men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zǔ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chénɡ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fù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yùn</a:t>
              </a:r>
              <a:r>
                <a:rPr lang="en-US" altLang="zh-CN" sz="1600" b="1" dirty="0">
                  <a:latin typeface="+mn-ea"/>
                </a:rPr>
                <a:t>  </a:t>
              </a:r>
              <a:r>
                <a:rPr lang="en-US" altLang="zh-CN" sz="1600" b="1" dirty="0" err="1">
                  <a:latin typeface="+mn-ea"/>
                </a:rPr>
                <a:t>mǔ</a:t>
              </a:r>
              <a:endParaRPr lang="zh-CN" altLang="en-US" sz="1600" b="1" dirty="0">
                <a:latin typeface="+mn-ea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32CED436-19A6-4DCC-A6A6-A0BD62111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93" y="1888252"/>
            <a:ext cx="7284005" cy="170593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BCA3085-27FB-40F6-A736-BEA424069E7C}"/>
              </a:ext>
            </a:extLst>
          </p:cNvPr>
          <p:cNvSpPr txBox="1"/>
          <p:nvPr/>
        </p:nvSpPr>
        <p:spPr>
          <a:xfrm>
            <a:off x="1954787" y="201151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ɑ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95A7E1-E034-4A45-BA43-D5F747A39BA6}"/>
              </a:ext>
            </a:extLst>
          </p:cNvPr>
          <p:cNvSpPr txBox="1"/>
          <p:nvPr/>
        </p:nvSpPr>
        <p:spPr>
          <a:xfrm>
            <a:off x="2783764" y="2001730"/>
            <a:ext cx="412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o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1D1BC1-F7CC-4D36-AC2C-671762BC8054}"/>
              </a:ext>
            </a:extLst>
          </p:cNvPr>
          <p:cNvSpPr txBox="1"/>
          <p:nvPr/>
        </p:nvSpPr>
        <p:spPr>
          <a:xfrm>
            <a:off x="5179265" y="1994853"/>
            <a:ext cx="412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u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0D4212-2F2B-436B-B740-840BAF0B1779}"/>
              </a:ext>
            </a:extLst>
          </p:cNvPr>
          <p:cNvSpPr txBox="1"/>
          <p:nvPr/>
        </p:nvSpPr>
        <p:spPr>
          <a:xfrm>
            <a:off x="3562056" y="200172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D5A835F-5D33-45A1-B8BD-CFB3245D1998}"/>
              </a:ext>
            </a:extLst>
          </p:cNvPr>
          <p:cNvSpPr txBox="1"/>
          <p:nvPr/>
        </p:nvSpPr>
        <p:spPr>
          <a:xfrm>
            <a:off x="4438817" y="1987978"/>
            <a:ext cx="276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i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B62E3A8-3408-486C-96A9-93614CE8A6A1}"/>
              </a:ext>
            </a:extLst>
          </p:cNvPr>
          <p:cNvSpPr txBox="1"/>
          <p:nvPr/>
        </p:nvSpPr>
        <p:spPr>
          <a:xfrm>
            <a:off x="5964489" y="199485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ü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6D0553-6D78-4DC2-BB69-D9E135BE0D76}"/>
              </a:ext>
            </a:extLst>
          </p:cNvPr>
          <p:cNvSpPr txBox="1"/>
          <p:nvPr/>
        </p:nvSpPr>
        <p:spPr>
          <a:xfrm>
            <a:off x="1888474" y="2843416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ɑi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FB90FDF-594F-4D46-823E-AE3161ED1C0B}"/>
              </a:ext>
            </a:extLst>
          </p:cNvPr>
          <p:cNvSpPr txBox="1"/>
          <p:nvPr/>
        </p:nvSpPr>
        <p:spPr>
          <a:xfrm>
            <a:off x="2713364" y="2833629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ei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5133D9D-9D21-4376-9F2B-85DE2D624122}"/>
              </a:ext>
            </a:extLst>
          </p:cNvPr>
          <p:cNvSpPr txBox="1"/>
          <p:nvPr/>
        </p:nvSpPr>
        <p:spPr>
          <a:xfrm>
            <a:off x="3524505" y="2833628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ui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E851227-1961-4B6D-B3E6-7893CC1B7CD2}"/>
              </a:ext>
            </a:extLst>
          </p:cNvPr>
          <p:cNvSpPr txBox="1"/>
          <p:nvPr/>
        </p:nvSpPr>
        <p:spPr>
          <a:xfrm>
            <a:off x="4205019" y="2843418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ɑo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1930283-3E42-4DFF-BD64-43E18D8E39D8}"/>
              </a:ext>
            </a:extLst>
          </p:cNvPr>
          <p:cNvSpPr txBox="1"/>
          <p:nvPr/>
        </p:nvSpPr>
        <p:spPr>
          <a:xfrm>
            <a:off x="5021789" y="283363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ou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D0710E4-CB51-422B-AA93-461ABAA5D891}"/>
              </a:ext>
            </a:extLst>
          </p:cNvPr>
          <p:cNvSpPr txBox="1"/>
          <p:nvPr/>
        </p:nvSpPr>
        <p:spPr>
          <a:xfrm>
            <a:off x="5907309" y="2833630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iu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54846D-7A83-45E1-BEEE-100693B801DD}"/>
              </a:ext>
            </a:extLst>
          </p:cNvPr>
          <p:cNvSpPr txBox="1"/>
          <p:nvPr/>
        </p:nvSpPr>
        <p:spPr>
          <a:xfrm>
            <a:off x="6677199" y="2844468"/>
            <a:ext cx="503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ie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2292861-9CDF-445B-861A-5B8A6AACC397}"/>
              </a:ext>
            </a:extLst>
          </p:cNvPr>
          <p:cNvSpPr txBox="1"/>
          <p:nvPr/>
        </p:nvSpPr>
        <p:spPr>
          <a:xfrm>
            <a:off x="7405840" y="2843416"/>
            <a:ext cx="674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üe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FBE3304-30A8-4B17-985A-97DCB78D91C5}"/>
              </a:ext>
            </a:extLst>
          </p:cNvPr>
          <p:cNvGrpSpPr/>
          <p:nvPr/>
        </p:nvGrpSpPr>
        <p:grpSpPr>
          <a:xfrm>
            <a:off x="1004472" y="3689068"/>
            <a:ext cx="3829617" cy="1207362"/>
            <a:chOff x="3164852" y="4372767"/>
            <a:chExt cx="3132786" cy="969227"/>
          </a:xfrm>
        </p:grpSpPr>
        <p:sp>
          <p:nvSpPr>
            <p:cNvPr id="25" name="思想气泡: 云 24">
              <a:extLst>
                <a:ext uri="{FF2B5EF4-FFF2-40B4-BE49-F238E27FC236}">
                  <a16:creationId xmlns:a16="http://schemas.microsoft.com/office/drawing/2014/main" id="{317F917A-EB66-41AB-AE2B-1F8BD7824BE9}"/>
                </a:ext>
              </a:extLst>
            </p:cNvPr>
            <p:cNvSpPr/>
            <p:nvPr/>
          </p:nvSpPr>
          <p:spPr>
            <a:xfrm>
              <a:off x="3164852" y="4372767"/>
              <a:ext cx="3132786" cy="969227"/>
            </a:xfrm>
            <a:prstGeom prst="cloudCallout">
              <a:avLst>
                <a:gd name="adj1" fmla="val -44085"/>
                <a:gd name="adj2" fmla="val -7606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C751EB8-9766-4677-8ACA-8BF3F173543D}"/>
                </a:ext>
              </a:extLst>
            </p:cNvPr>
            <p:cNvSpPr txBox="1"/>
            <p:nvPr/>
          </p:nvSpPr>
          <p:spPr>
            <a:xfrm>
              <a:off x="3249143" y="4541704"/>
              <a:ext cx="2855580" cy="56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  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有的单韵母做朋友，就形成了复韵母。如：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ɑ+i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=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ɑi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55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2406C390-F930-40A2-89AE-1D717D4B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91" y="2369745"/>
            <a:ext cx="5789291" cy="16349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AD8C411-EECA-46C7-B77E-626272AFB3A6}"/>
              </a:ext>
            </a:extLst>
          </p:cNvPr>
          <p:cNvSpPr txBox="1"/>
          <p:nvPr/>
        </p:nvSpPr>
        <p:spPr>
          <a:xfrm>
            <a:off x="1838733" y="244688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ɑn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0BDE9FD-3AC1-4380-8450-4E8B5FA35CBF}"/>
              </a:ext>
            </a:extLst>
          </p:cNvPr>
          <p:cNvGrpSpPr/>
          <p:nvPr/>
        </p:nvGrpSpPr>
        <p:grpSpPr>
          <a:xfrm>
            <a:off x="183944" y="671478"/>
            <a:ext cx="8065910" cy="1378042"/>
            <a:chOff x="568955" y="719605"/>
            <a:chExt cx="8065910" cy="1378042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D96C18A6-3619-4900-83CD-9B2B67C113AB}"/>
                </a:ext>
              </a:extLst>
            </p:cNvPr>
            <p:cNvGrpSpPr/>
            <p:nvPr/>
          </p:nvGrpSpPr>
          <p:grpSpPr>
            <a:xfrm>
              <a:off x="568955" y="719605"/>
              <a:ext cx="7296259" cy="628842"/>
              <a:chOff x="430198" y="1403801"/>
              <a:chExt cx="7296259" cy="628842"/>
            </a:xfrm>
          </p:grpSpPr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D2B864B-C6C4-46FA-8A26-54D19A1EA679}"/>
                  </a:ext>
                </a:extLst>
              </p:cNvPr>
              <p:cNvSpPr txBox="1"/>
              <p:nvPr/>
            </p:nvSpPr>
            <p:spPr>
              <a:xfrm>
                <a:off x="430198" y="1550780"/>
                <a:ext cx="7193131" cy="481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b="1" dirty="0">
                    <a:latin typeface="+mn-ea"/>
                    <a:ea typeface="+mn-ea"/>
                  </a:rPr>
                  <a:t>5.</a:t>
                </a:r>
                <a:r>
                  <a:rPr lang="zh-CN" altLang="en-US" sz="2000" b="1" dirty="0">
                    <a:latin typeface="+mn-ea"/>
                    <a:ea typeface="+mn-ea"/>
                  </a:rPr>
                  <a:t>把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下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列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韵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母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分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类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写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下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来。</a:t>
                </a:r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F55AE4B-393A-4B1C-88DE-C94533B896E9}"/>
                  </a:ext>
                </a:extLst>
              </p:cNvPr>
              <p:cNvSpPr txBox="1"/>
              <p:nvPr/>
            </p:nvSpPr>
            <p:spPr>
              <a:xfrm>
                <a:off x="694940" y="1403801"/>
                <a:ext cx="7031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err="1">
                    <a:latin typeface="+mn-ea"/>
                  </a:rPr>
                  <a:t>bǎ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xià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liè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yùn</a:t>
                </a:r>
                <a:r>
                  <a:rPr lang="en-US" altLang="zh-CN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mǔ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fēn</a:t>
                </a:r>
                <a:r>
                  <a:rPr lang="en-US" altLang="zh-CN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lèi</a:t>
                </a:r>
                <a:r>
                  <a:rPr lang="en-US" altLang="zh-CN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xiě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xià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lái</a:t>
                </a:r>
                <a:endParaRPr lang="zh-CN" altLang="en-US" sz="1600" b="1" dirty="0">
                  <a:latin typeface="+mn-ea"/>
                </a:endParaRPr>
              </a:p>
            </p:txBody>
          </p:sp>
        </p:grp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C63A0B1D-C01E-491F-80D6-D4C2EDA6B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6425" y="1540268"/>
              <a:ext cx="7557025" cy="557379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5ADA54E-F453-41B9-8892-849BB4C6DEF9}"/>
                </a:ext>
              </a:extLst>
            </p:cNvPr>
            <p:cNvSpPr txBox="1"/>
            <p:nvPr/>
          </p:nvSpPr>
          <p:spPr>
            <a:xfrm>
              <a:off x="1077841" y="1515854"/>
              <a:ext cx="75570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err="1"/>
                <a:t>ɑn</a:t>
              </a:r>
              <a:r>
                <a:rPr lang="en-US" altLang="zh-CN" sz="2800" dirty="0"/>
                <a:t>   </a:t>
              </a:r>
              <a:r>
                <a:rPr lang="en-US" altLang="zh-CN" sz="2800" dirty="0" err="1"/>
                <a:t>ɑng</a:t>
              </a:r>
              <a:r>
                <a:rPr lang="en-US" altLang="zh-CN" sz="2800" dirty="0"/>
                <a:t>   </a:t>
              </a:r>
              <a:r>
                <a:rPr lang="en-US" altLang="zh-CN" sz="2800" dirty="0" err="1"/>
                <a:t>en</a:t>
              </a:r>
              <a:r>
                <a:rPr lang="en-US" altLang="zh-CN" sz="2800" dirty="0"/>
                <a:t>   </a:t>
              </a:r>
              <a:r>
                <a:rPr lang="en-US" altLang="zh-CN" sz="2800" dirty="0" err="1"/>
                <a:t>eng</a:t>
              </a:r>
              <a:r>
                <a:rPr lang="en-US" altLang="zh-CN" sz="2800" dirty="0"/>
                <a:t>   in   </a:t>
              </a:r>
              <a:r>
                <a:rPr lang="en-US" altLang="zh-CN" sz="2800" dirty="0" err="1"/>
                <a:t>ing</a:t>
              </a:r>
              <a:r>
                <a:rPr lang="en-US" altLang="zh-CN" sz="2800" dirty="0"/>
                <a:t>   </a:t>
              </a:r>
              <a:r>
                <a:rPr lang="en-US" altLang="zh-CN" sz="2800" dirty="0" err="1"/>
                <a:t>ong</a:t>
              </a:r>
              <a:r>
                <a:rPr lang="en-US" altLang="zh-CN" sz="2800" dirty="0"/>
                <a:t>   un   </a:t>
              </a:r>
              <a:r>
                <a:rPr lang="en-US" altLang="zh-CN" sz="2800" dirty="0" err="1"/>
                <a:t>ün</a:t>
              </a:r>
              <a:r>
                <a:rPr lang="en-US" altLang="zh-CN" sz="2800" dirty="0"/>
                <a:t> </a:t>
              </a:r>
              <a:endParaRPr lang="zh-CN" altLang="en-US" sz="2800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585227B6-426C-4884-A20D-26BF5A6A5AFF}"/>
              </a:ext>
            </a:extLst>
          </p:cNvPr>
          <p:cNvSpPr txBox="1"/>
          <p:nvPr/>
        </p:nvSpPr>
        <p:spPr>
          <a:xfrm>
            <a:off x="1888351" y="3267298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ɑng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6F7E7EA-4B88-429B-8AF8-749751EA6C0E}"/>
              </a:ext>
            </a:extLst>
          </p:cNvPr>
          <p:cNvSpPr txBox="1"/>
          <p:nvPr/>
        </p:nvSpPr>
        <p:spPr>
          <a:xfrm>
            <a:off x="2824038" y="244688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en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2D9AAF6-53EC-4EEC-8884-8CED98F214F3}"/>
              </a:ext>
            </a:extLst>
          </p:cNvPr>
          <p:cNvSpPr txBox="1"/>
          <p:nvPr/>
        </p:nvSpPr>
        <p:spPr>
          <a:xfrm>
            <a:off x="2985641" y="3267298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eng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74FDD64-3EA2-4088-ABD6-965F9B40CD3D}"/>
              </a:ext>
            </a:extLst>
          </p:cNvPr>
          <p:cNvSpPr txBox="1"/>
          <p:nvPr/>
        </p:nvSpPr>
        <p:spPr>
          <a:xfrm>
            <a:off x="3809343" y="2446881"/>
            <a:ext cx="503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in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DC483C7-596D-4A68-B400-4E8DF6414E8D}"/>
              </a:ext>
            </a:extLst>
          </p:cNvPr>
          <p:cNvSpPr txBox="1"/>
          <p:nvPr/>
        </p:nvSpPr>
        <p:spPr>
          <a:xfrm>
            <a:off x="4082931" y="3267298"/>
            <a:ext cx="731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ing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FCB9E7C-F85C-48A2-ADA6-235EEEFB7CCF}"/>
              </a:ext>
            </a:extLst>
          </p:cNvPr>
          <p:cNvSpPr txBox="1"/>
          <p:nvPr/>
        </p:nvSpPr>
        <p:spPr>
          <a:xfrm>
            <a:off x="5043966" y="3267298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ong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9A8A8A7-E080-41E1-AFE6-17FAF9A937F6}"/>
              </a:ext>
            </a:extLst>
          </p:cNvPr>
          <p:cNvSpPr txBox="1"/>
          <p:nvPr/>
        </p:nvSpPr>
        <p:spPr>
          <a:xfrm>
            <a:off x="4658392" y="244688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un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59193B8-0978-495E-A51B-19325F821BA3}"/>
              </a:ext>
            </a:extLst>
          </p:cNvPr>
          <p:cNvSpPr txBox="1"/>
          <p:nvPr/>
        </p:nvSpPr>
        <p:spPr>
          <a:xfrm>
            <a:off x="5643697" y="244688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ün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EDF97E3-952D-4F15-BFDA-801206678432}"/>
              </a:ext>
            </a:extLst>
          </p:cNvPr>
          <p:cNvGrpSpPr/>
          <p:nvPr/>
        </p:nvGrpSpPr>
        <p:grpSpPr>
          <a:xfrm>
            <a:off x="6249075" y="2566439"/>
            <a:ext cx="2805550" cy="1543380"/>
            <a:chOff x="3086362" y="4435926"/>
            <a:chExt cx="2295056" cy="1238970"/>
          </a:xfrm>
        </p:grpSpPr>
        <p:sp>
          <p:nvSpPr>
            <p:cNvPr id="33" name="思想气泡: 云 32">
              <a:extLst>
                <a:ext uri="{FF2B5EF4-FFF2-40B4-BE49-F238E27FC236}">
                  <a16:creationId xmlns:a16="http://schemas.microsoft.com/office/drawing/2014/main" id="{61591D40-6C06-43C0-AF8D-D9C7909E0780}"/>
                </a:ext>
              </a:extLst>
            </p:cNvPr>
            <p:cNvSpPr/>
            <p:nvPr/>
          </p:nvSpPr>
          <p:spPr>
            <a:xfrm>
              <a:off x="3086362" y="4435926"/>
              <a:ext cx="2221690" cy="1238970"/>
            </a:xfrm>
            <a:prstGeom prst="cloudCallout">
              <a:avLst>
                <a:gd name="adj1" fmla="val -52743"/>
                <a:gd name="adj2" fmla="val -78669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00B0654-2214-4BB9-977A-14FF97C22EF5}"/>
                </a:ext>
              </a:extLst>
            </p:cNvPr>
            <p:cNvSpPr txBox="1"/>
            <p:nvPr/>
          </p:nvSpPr>
          <p:spPr>
            <a:xfrm>
              <a:off x="3249144" y="4541704"/>
              <a:ext cx="2132274" cy="815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【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提示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】</a:t>
              </a:r>
            </a:p>
            <a:p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前鼻韵母以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n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结尾；</a:t>
              </a:r>
              <a:endParaRPr lang="en-US" altLang="zh-CN" sz="2000" b="1" dirty="0">
                <a:solidFill>
                  <a:srgbClr val="FF0000"/>
                </a:solidFill>
                <a:latin typeface="+mn-ea"/>
                <a:ea typeface="+mn-ea"/>
              </a:endParaRPr>
            </a:p>
            <a:p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后鼻韵母以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nɡ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结尾。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187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>
            <a:extLst>
              <a:ext uri="{FF2B5EF4-FFF2-40B4-BE49-F238E27FC236}">
                <a16:creationId xmlns:a16="http://schemas.microsoft.com/office/drawing/2014/main" id="{78434991-ACD2-4FEA-856C-F59B341296B3}"/>
              </a:ext>
            </a:extLst>
          </p:cNvPr>
          <p:cNvGrpSpPr/>
          <p:nvPr/>
        </p:nvGrpSpPr>
        <p:grpSpPr>
          <a:xfrm>
            <a:off x="752239" y="3954423"/>
            <a:ext cx="2949828" cy="1097602"/>
            <a:chOff x="3164852" y="4438899"/>
            <a:chExt cx="2413082" cy="881116"/>
          </a:xfrm>
        </p:grpSpPr>
        <p:sp>
          <p:nvSpPr>
            <p:cNvPr id="63" name="思想气泡: 云 62">
              <a:extLst>
                <a:ext uri="{FF2B5EF4-FFF2-40B4-BE49-F238E27FC236}">
                  <a16:creationId xmlns:a16="http://schemas.microsoft.com/office/drawing/2014/main" id="{687ABB12-5902-46C6-99BC-C3B7C89714E5}"/>
                </a:ext>
              </a:extLst>
            </p:cNvPr>
            <p:cNvSpPr/>
            <p:nvPr/>
          </p:nvSpPr>
          <p:spPr>
            <a:xfrm>
              <a:off x="3164852" y="4438899"/>
              <a:ext cx="2200252" cy="881116"/>
            </a:xfrm>
            <a:prstGeom prst="cloudCallout">
              <a:avLst>
                <a:gd name="adj1" fmla="val -7110"/>
                <a:gd name="adj2" fmla="val -11034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5C0CCB97-A2F0-41D9-AED1-A3E1CCDA7DDB}"/>
                </a:ext>
              </a:extLst>
            </p:cNvPr>
            <p:cNvSpPr txBox="1"/>
            <p:nvPr/>
          </p:nvSpPr>
          <p:spPr>
            <a:xfrm>
              <a:off x="3298799" y="4552274"/>
              <a:ext cx="2279135" cy="56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一个水杯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ei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ei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ei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，</a:t>
              </a:r>
              <a:endParaRPr lang="en-US" altLang="zh-CN" sz="2000" b="1" dirty="0">
                <a:solidFill>
                  <a:srgbClr val="FF0000"/>
                </a:solidFill>
                <a:latin typeface="+mn-ea"/>
                <a:ea typeface="+mn-ea"/>
              </a:endParaRPr>
            </a:p>
            <a:p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一片叶子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ie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ie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ie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D96C18A6-3619-4900-83CD-9B2B67C113AB}"/>
              </a:ext>
            </a:extLst>
          </p:cNvPr>
          <p:cNvGrpSpPr/>
          <p:nvPr/>
        </p:nvGrpSpPr>
        <p:grpSpPr>
          <a:xfrm>
            <a:off x="404980" y="544180"/>
            <a:ext cx="8334040" cy="1238172"/>
            <a:chOff x="430198" y="1328271"/>
            <a:chExt cx="8334040" cy="123817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D2B864B-C6C4-46FA-8A26-54D19A1EA679}"/>
                </a:ext>
              </a:extLst>
            </p:cNvPr>
            <p:cNvSpPr txBox="1"/>
            <p:nvPr/>
          </p:nvSpPr>
          <p:spPr>
            <a:xfrm>
              <a:off x="430198" y="1550780"/>
              <a:ext cx="82206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ea"/>
                  <a:ea typeface="+mn-ea"/>
                </a:rPr>
                <a:t>6.</a:t>
              </a:r>
              <a:r>
                <a:rPr lang="zh-CN" altLang="en-US" sz="2000" b="1" dirty="0">
                  <a:latin typeface="+mn-ea"/>
                  <a:ea typeface="+mn-ea"/>
                </a:rPr>
                <a:t>看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图，选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择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适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当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的 韵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母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把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音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节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补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充 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完 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整，别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忘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</a:p>
            <a:p>
              <a:endParaRPr lang="en-US" altLang="zh-CN" sz="2000" b="1" dirty="0">
                <a:latin typeface="+mn-ea"/>
                <a:ea typeface="+mn-ea"/>
              </a:endParaRPr>
            </a:p>
            <a:p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了 加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上</a:t>
              </a:r>
              <a:r>
                <a:rPr lang="en-US" altLang="zh-CN" sz="2000" b="1" dirty="0">
                  <a:latin typeface="+mn-ea"/>
                  <a:ea typeface="+mn-ea"/>
                </a:rPr>
                <a:t>   </a:t>
              </a:r>
              <a:r>
                <a:rPr lang="zh-CN" altLang="en-US" sz="2000" b="1" dirty="0">
                  <a:latin typeface="+mn-ea"/>
                  <a:ea typeface="+mn-ea"/>
                </a:rPr>
                <a:t>声 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调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哟！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F55AE4B-393A-4B1C-88DE-C94533B896E9}"/>
                </a:ext>
              </a:extLst>
            </p:cNvPr>
            <p:cNvSpPr txBox="1"/>
            <p:nvPr/>
          </p:nvSpPr>
          <p:spPr>
            <a:xfrm>
              <a:off x="670695" y="1328271"/>
              <a:ext cx="80935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kàn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tú</a:t>
              </a:r>
              <a:r>
                <a:rPr lang="zh-CN" altLang="en-US" sz="1600" b="1" dirty="0">
                  <a:latin typeface="+mn-ea"/>
                </a:rPr>
                <a:t>  </a:t>
              </a:r>
              <a:r>
                <a:rPr lang="en-US" altLang="zh-CN" sz="1600" b="1" dirty="0" err="1">
                  <a:latin typeface="+mn-ea"/>
                </a:rPr>
                <a:t>xuǎn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shì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dànɡ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>
                  <a:latin typeface="+mn-ea"/>
                </a:rPr>
                <a:t>de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yùn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mǔ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bǎ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yīn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jié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bǔ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chōnɡ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wán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zhěnɡ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bié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wànɡ</a:t>
              </a:r>
              <a:r>
                <a:rPr lang="zh-CN" altLang="en-US" sz="1600" b="1" dirty="0">
                  <a:latin typeface="+mn-ea"/>
                </a:rPr>
                <a:t> 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2D07595-7C54-4B5C-9001-EB175084F64D}"/>
                </a:ext>
              </a:extLst>
            </p:cNvPr>
            <p:cNvSpPr txBox="1"/>
            <p:nvPr/>
          </p:nvSpPr>
          <p:spPr>
            <a:xfrm>
              <a:off x="670696" y="1923301"/>
              <a:ext cx="35287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+mn-ea"/>
                </a:rPr>
                <a:t>le </a:t>
              </a:r>
              <a:r>
                <a:rPr lang="en-US" altLang="zh-CN" sz="1600" b="1" dirty="0" err="1">
                  <a:latin typeface="+mn-ea"/>
                </a:rPr>
                <a:t>jiā</a:t>
              </a:r>
              <a:r>
                <a:rPr lang="zh-CN" altLang="en-US" sz="1600" b="1" dirty="0">
                  <a:latin typeface="+mn-ea"/>
                </a:rPr>
                <a:t>  </a:t>
              </a:r>
              <a:r>
                <a:rPr lang="en-US" altLang="zh-CN" sz="1600" b="1" dirty="0" err="1">
                  <a:latin typeface="+mn-ea"/>
                </a:rPr>
                <a:t>shànɡ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shēnɡ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diào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yo</a:t>
              </a:r>
              <a:endParaRPr lang="zh-CN" altLang="en-US" sz="1600" b="1" dirty="0">
                <a:latin typeface="+mn-ea"/>
              </a:endParaRPr>
            </a:p>
          </p:txBody>
        </p:sp>
      </p:grp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6C34932C-47C2-4993-9ACE-A8693A146A2B}"/>
              </a:ext>
            </a:extLst>
          </p:cNvPr>
          <p:cNvSpPr/>
          <p:nvPr/>
        </p:nvSpPr>
        <p:spPr>
          <a:xfrm>
            <a:off x="1772612" y="1881108"/>
            <a:ext cx="2073983" cy="381000"/>
          </a:xfrm>
          <a:prstGeom prst="roundRect">
            <a:avLst/>
          </a:prstGeom>
          <a:solidFill>
            <a:srgbClr val="CC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ei</a:t>
            </a:r>
            <a:r>
              <a:rPr lang="en-US" altLang="zh-CN" dirty="0">
                <a:solidFill>
                  <a:schemeClr val="tx1"/>
                </a:solidFill>
              </a:rPr>
              <a:t>            </a:t>
            </a:r>
            <a:r>
              <a:rPr lang="en-US" altLang="zh-CN" dirty="0" err="1">
                <a:solidFill>
                  <a:schemeClr val="tx1"/>
                </a:solidFill>
              </a:rPr>
              <a:t>ie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C9763429-D411-4AB8-9E8E-FA2DBF2D6050}"/>
              </a:ext>
            </a:extLst>
          </p:cNvPr>
          <p:cNvSpPr/>
          <p:nvPr/>
        </p:nvSpPr>
        <p:spPr>
          <a:xfrm>
            <a:off x="5238505" y="1877596"/>
            <a:ext cx="2073983" cy="381000"/>
          </a:xfrm>
          <a:prstGeom prst="roundRect">
            <a:avLst/>
          </a:prstGeom>
          <a:solidFill>
            <a:srgbClr val="CC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en</a:t>
            </a:r>
            <a:r>
              <a:rPr lang="en-US" altLang="zh-CN" dirty="0">
                <a:solidFill>
                  <a:schemeClr val="tx1"/>
                </a:solidFill>
              </a:rPr>
              <a:t>         </a:t>
            </a:r>
            <a:r>
              <a:rPr lang="en-US" altLang="zh-CN" dirty="0" err="1">
                <a:solidFill>
                  <a:schemeClr val="tx1"/>
                </a:solidFill>
              </a:rPr>
              <a:t>eng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5A7A8A9-2A67-4C45-A7A5-189A9521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1796" y="2332545"/>
            <a:ext cx="6245475" cy="1047927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6FF76ACD-B594-4D97-BC08-CCB2C2B4EC45}"/>
              </a:ext>
            </a:extLst>
          </p:cNvPr>
          <p:cNvSpPr txBox="1"/>
          <p:nvPr/>
        </p:nvSpPr>
        <p:spPr>
          <a:xfrm>
            <a:off x="1150200" y="3495440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b_____ </a:t>
            </a:r>
            <a:r>
              <a:rPr lang="en-US" altLang="zh-CN" sz="2000" b="1" dirty="0" err="1">
                <a:latin typeface="+mn-ea"/>
                <a:ea typeface="+mn-ea"/>
              </a:rPr>
              <a:t>zi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C0F58CD-520E-4FA0-8A9D-BCE67DEFAD6E}"/>
              </a:ext>
            </a:extLst>
          </p:cNvPr>
          <p:cNvSpPr txBox="1"/>
          <p:nvPr/>
        </p:nvSpPr>
        <p:spPr>
          <a:xfrm>
            <a:off x="2863296" y="3495440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x_____ </a:t>
            </a:r>
            <a:r>
              <a:rPr lang="en-US" altLang="zh-CN" sz="2000" b="1" dirty="0" err="1">
                <a:latin typeface="+mn-ea"/>
                <a:ea typeface="+mn-ea"/>
              </a:rPr>
              <a:t>zì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54A12F4-AF64-40D8-AC4B-BB3C61BBE123}"/>
              </a:ext>
            </a:extLst>
          </p:cNvPr>
          <p:cNvSpPr txBox="1"/>
          <p:nvPr/>
        </p:nvSpPr>
        <p:spPr>
          <a:xfrm>
            <a:off x="1484986" y="3411621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ēi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A50E087C-15ED-4F74-BB14-9AFDFFA3503D}"/>
              </a:ext>
            </a:extLst>
          </p:cNvPr>
          <p:cNvSpPr txBox="1"/>
          <p:nvPr/>
        </p:nvSpPr>
        <p:spPr>
          <a:xfrm>
            <a:off x="3164737" y="3411621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iě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907C7D8F-545A-4937-A9B4-55CD9FC4B968}"/>
              </a:ext>
            </a:extLst>
          </p:cNvPr>
          <p:cNvSpPr txBox="1"/>
          <p:nvPr/>
        </p:nvSpPr>
        <p:spPr>
          <a:xfrm>
            <a:off x="4794050" y="3495440"/>
            <a:ext cx="1612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latin typeface="+mn-ea"/>
                <a:ea typeface="+mn-ea"/>
              </a:rPr>
              <a:t>diàn</a:t>
            </a:r>
            <a:r>
              <a:rPr lang="en-US" altLang="zh-CN" sz="2000" b="1" dirty="0">
                <a:latin typeface="+mn-ea"/>
                <a:ea typeface="+mn-ea"/>
              </a:rPr>
              <a:t> d_____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AE69728-8E19-4172-A47A-49EDC5DFDEB8}"/>
              </a:ext>
            </a:extLst>
          </p:cNvPr>
          <p:cNvSpPr txBox="1"/>
          <p:nvPr/>
        </p:nvSpPr>
        <p:spPr>
          <a:xfrm>
            <a:off x="6507146" y="3495440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latin typeface="+mn-ea"/>
                <a:ea typeface="+mn-ea"/>
              </a:rPr>
              <a:t>dà</a:t>
            </a:r>
            <a:r>
              <a:rPr lang="en-US" altLang="zh-CN" sz="2000" b="1" dirty="0">
                <a:latin typeface="+mn-ea"/>
                <a:ea typeface="+mn-ea"/>
              </a:rPr>
              <a:t> m_____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EEE9644-D5D5-4AC9-AD36-70E4E83A23AF}"/>
              </a:ext>
            </a:extLst>
          </p:cNvPr>
          <p:cNvSpPr txBox="1"/>
          <p:nvPr/>
        </p:nvSpPr>
        <p:spPr>
          <a:xfrm>
            <a:off x="5615159" y="3411621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ēng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DC402BA-65F4-40AE-B191-9E77B4645FC0}"/>
              </a:ext>
            </a:extLst>
          </p:cNvPr>
          <p:cNvSpPr txBox="1"/>
          <p:nvPr/>
        </p:nvSpPr>
        <p:spPr>
          <a:xfrm>
            <a:off x="7135743" y="341162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én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81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6C34932C-47C2-4993-9ACE-A8693A146A2B}"/>
              </a:ext>
            </a:extLst>
          </p:cNvPr>
          <p:cNvSpPr/>
          <p:nvPr/>
        </p:nvSpPr>
        <p:spPr>
          <a:xfrm>
            <a:off x="1707370" y="1805279"/>
            <a:ext cx="2073983" cy="381000"/>
          </a:xfrm>
          <a:prstGeom prst="roundRect">
            <a:avLst/>
          </a:prstGeom>
          <a:solidFill>
            <a:srgbClr val="CC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</a:rPr>
              <a:t>iu</a:t>
            </a:r>
            <a:r>
              <a:rPr lang="en-US" altLang="zh-CN" dirty="0">
                <a:solidFill>
                  <a:schemeClr val="tx1"/>
                </a:solidFill>
              </a:rPr>
              <a:t>         </a:t>
            </a:r>
            <a:r>
              <a:rPr lang="en-US" altLang="zh-CN" dirty="0" err="1">
                <a:solidFill>
                  <a:schemeClr val="tx1"/>
                </a:solidFill>
              </a:rPr>
              <a:t>ui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C9763429-D411-4AB8-9E8E-FA2DBF2D6050}"/>
              </a:ext>
            </a:extLst>
          </p:cNvPr>
          <p:cNvSpPr/>
          <p:nvPr/>
        </p:nvSpPr>
        <p:spPr>
          <a:xfrm>
            <a:off x="5403120" y="1805279"/>
            <a:ext cx="2073983" cy="381000"/>
          </a:xfrm>
          <a:prstGeom prst="roundRect">
            <a:avLst/>
          </a:prstGeom>
          <a:solidFill>
            <a:srgbClr val="CCE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in          </a:t>
            </a:r>
            <a:r>
              <a:rPr lang="en-US" altLang="zh-CN" dirty="0" err="1">
                <a:solidFill>
                  <a:schemeClr val="tx1"/>
                </a:solidFill>
              </a:rPr>
              <a:t>ing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E0A6DCE-7CA6-4063-98F2-4B1103328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513" y="2358879"/>
            <a:ext cx="6245475" cy="102519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9FCD846-12DB-4A89-BFD6-A982D436DD7C}"/>
              </a:ext>
            </a:extLst>
          </p:cNvPr>
          <p:cNvSpPr txBox="1"/>
          <p:nvPr/>
        </p:nvSpPr>
        <p:spPr>
          <a:xfrm>
            <a:off x="1301455" y="3681068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latin typeface="+mn-ea"/>
                <a:ea typeface="+mn-ea"/>
              </a:rPr>
              <a:t>qì</a:t>
            </a:r>
            <a:r>
              <a:rPr lang="en-US" altLang="zh-CN" sz="2000" b="1" dirty="0">
                <a:latin typeface="+mn-ea"/>
                <a:ea typeface="+mn-ea"/>
              </a:rPr>
              <a:t> q_____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CC8E817-32F1-46B5-A8B2-B4F7B659A0AD}"/>
              </a:ext>
            </a:extLst>
          </p:cNvPr>
          <p:cNvSpPr txBox="1"/>
          <p:nvPr/>
        </p:nvSpPr>
        <p:spPr>
          <a:xfrm>
            <a:off x="2835798" y="3681068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latin typeface="+mn-ea"/>
                <a:ea typeface="+mn-ea"/>
              </a:rPr>
              <a:t>hé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sh</a:t>
            </a:r>
            <a:r>
              <a:rPr lang="en-US" altLang="zh-CN" sz="2000" b="1" dirty="0">
                <a:latin typeface="+mn-ea"/>
                <a:ea typeface="+mn-ea"/>
              </a:rPr>
              <a:t>_____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C777484-975C-4471-858E-A4358A371CB7}"/>
              </a:ext>
            </a:extLst>
          </p:cNvPr>
          <p:cNvSpPr txBox="1"/>
          <p:nvPr/>
        </p:nvSpPr>
        <p:spPr>
          <a:xfrm>
            <a:off x="1953397" y="3600414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iú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B7DFD66-84FE-4155-9C92-40A2252F7B1A}"/>
              </a:ext>
            </a:extLst>
          </p:cNvPr>
          <p:cNvSpPr txBox="1"/>
          <p:nvPr/>
        </p:nvSpPr>
        <p:spPr>
          <a:xfrm>
            <a:off x="3678250" y="3600414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uǐ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10F07F2-8BD3-41FA-98A8-86A029D46ECA}"/>
              </a:ext>
            </a:extLst>
          </p:cNvPr>
          <p:cNvSpPr txBox="1"/>
          <p:nvPr/>
        </p:nvSpPr>
        <p:spPr>
          <a:xfrm>
            <a:off x="4835303" y="3681068"/>
            <a:ext cx="1872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+mn-ea"/>
                <a:ea typeface="+mn-ea"/>
              </a:rPr>
              <a:t>q_____ </a:t>
            </a:r>
            <a:r>
              <a:rPr lang="en-US" altLang="zh-CN" sz="2000" b="1" dirty="0">
                <a:latin typeface="+mn-ea"/>
              </a:rPr>
              <a:t>t_____</a:t>
            </a:r>
            <a:endParaRPr lang="zh-CN" altLang="en-US" sz="2000" b="1" dirty="0">
              <a:latin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9CE6D44-7669-468B-BC2F-149BF920E23C}"/>
              </a:ext>
            </a:extLst>
          </p:cNvPr>
          <p:cNvSpPr txBox="1"/>
          <p:nvPr/>
        </p:nvSpPr>
        <p:spPr>
          <a:xfrm>
            <a:off x="6727151" y="3681068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>
                <a:latin typeface="+mn-ea"/>
                <a:ea typeface="+mn-ea"/>
              </a:rPr>
              <a:t>shù</a:t>
            </a:r>
            <a:r>
              <a:rPr lang="en-US" altLang="zh-CN" sz="2000" b="1" dirty="0">
                <a:latin typeface="+mn-ea"/>
                <a:ea typeface="+mn-ea"/>
              </a:rPr>
              <a:t> l_____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2D27C29-5B49-484A-9CD6-4D142254B492}"/>
              </a:ext>
            </a:extLst>
          </p:cNvPr>
          <p:cNvSpPr txBox="1"/>
          <p:nvPr/>
        </p:nvSpPr>
        <p:spPr>
          <a:xfrm>
            <a:off x="5051346" y="3600414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īng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0064CCB-27A3-40AF-B828-83CCE542F07E}"/>
              </a:ext>
            </a:extLst>
          </p:cNvPr>
          <p:cNvSpPr txBox="1"/>
          <p:nvPr/>
        </p:nvSpPr>
        <p:spPr>
          <a:xfrm>
            <a:off x="7562327" y="3600414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ín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D4D5014-1B81-4889-8AD6-17C75E52646A}"/>
              </a:ext>
            </a:extLst>
          </p:cNvPr>
          <p:cNvSpPr txBox="1"/>
          <p:nvPr/>
        </p:nvSpPr>
        <p:spPr>
          <a:xfrm>
            <a:off x="5957986" y="3600414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FF0000"/>
                </a:solidFill>
              </a:rPr>
              <a:t>íng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6165BAA-4BF2-4256-B0BB-C6C4095DEFFA}"/>
              </a:ext>
            </a:extLst>
          </p:cNvPr>
          <p:cNvGrpSpPr/>
          <p:nvPr/>
        </p:nvGrpSpPr>
        <p:grpSpPr>
          <a:xfrm>
            <a:off x="174174" y="412637"/>
            <a:ext cx="5726930" cy="1106864"/>
            <a:chOff x="2786321" y="4628058"/>
            <a:chExt cx="4684865" cy="888551"/>
          </a:xfrm>
        </p:grpSpPr>
        <p:sp>
          <p:nvSpPr>
            <p:cNvPr id="24" name="思想气泡: 云 23">
              <a:extLst>
                <a:ext uri="{FF2B5EF4-FFF2-40B4-BE49-F238E27FC236}">
                  <a16:creationId xmlns:a16="http://schemas.microsoft.com/office/drawing/2014/main" id="{6BF3BC88-E3DD-4BE8-98C0-217D0325088F}"/>
                </a:ext>
              </a:extLst>
            </p:cNvPr>
            <p:cNvSpPr/>
            <p:nvPr/>
          </p:nvSpPr>
          <p:spPr>
            <a:xfrm>
              <a:off x="2786321" y="4628058"/>
              <a:ext cx="4684865" cy="888551"/>
            </a:xfrm>
            <a:prstGeom prst="cloudCallout">
              <a:avLst>
                <a:gd name="adj1" fmla="val -4608"/>
                <a:gd name="adj2" fmla="val 7117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4C77A45-7B1C-44D4-95CC-2DC19A1835BF}"/>
                </a:ext>
              </a:extLst>
            </p:cNvPr>
            <p:cNvSpPr txBox="1"/>
            <p:nvPr/>
          </p:nvSpPr>
          <p:spPr>
            <a:xfrm>
              <a:off x="3149224" y="4735270"/>
              <a:ext cx="4221696" cy="568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u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在前，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i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在后，两个一起去开会（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huì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）。</a:t>
              </a:r>
              <a:endParaRPr lang="en-US" altLang="zh-CN" sz="2000" b="1" dirty="0">
                <a:solidFill>
                  <a:srgbClr val="FF0000"/>
                </a:solidFill>
                <a:latin typeface="+mn-ea"/>
                <a:ea typeface="+mn-ea"/>
              </a:endParaRPr>
            </a:p>
            <a:p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</a:rPr>
                <a:t>i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</a:rPr>
                <a:t>在前，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</a:rPr>
                <a:t>u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</a:rPr>
                <a:t>在后，两个一起玩皮球（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</a:rPr>
                <a:t>qiú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</a:rPr>
                <a:t>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34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8676FB-318F-4AF9-90BE-AD5EEEA0F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34" y="504582"/>
            <a:ext cx="2751849" cy="479007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C746E4D-3E75-48FC-999A-10FB33FE6B9C}"/>
              </a:ext>
            </a:extLst>
          </p:cNvPr>
          <p:cNvGrpSpPr/>
          <p:nvPr/>
        </p:nvGrpSpPr>
        <p:grpSpPr>
          <a:xfrm>
            <a:off x="541503" y="1360836"/>
            <a:ext cx="8052819" cy="628842"/>
            <a:chOff x="430198" y="1403801"/>
            <a:chExt cx="8052819" cy="62884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5B745C4-0F5C-49BA-B3FE-0B3F5242127F}"/>
                </a:ext>
              </a:extLst>
            </p:cNvPr>
            <p:cNvSpPr txBox="1"/>
            <p:nvPr/>
          </p:nvSpPr>
          <p:spPr>
            <a:xfrm>
              <a:off x="430198" y="1550780"/>
              <a:ext cx="7963105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7.</a:t>
              </a:r>
              <a:r>
                <a:rPr lang="zh-CN" altLang="en-US" sz="2000" b="1" dirty="0">
                  <a:latin typeface="+mn-ea"/>
                  <a:ea typeface="+mn-ea"/>
                </a:rPr>
                <a:t>照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样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子，写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出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读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音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相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同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的 整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体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认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读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音 节。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3A7FAA2-EB1B-439B-8F52-B87B747043DB}"/>
                </a:ext>
              </a:extLst>
            </p:cNvPr>
            <p:cNvSpPr txBox="1"/>
            <p:nvPr/>
          </p:nvSpPr>
          <p:spPr>
            <a:xfrm>
              <a:off x="630085" y="1403801"/>
              <a:ext cx="78529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zhào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yànɡ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zi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xiě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chū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dú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yīn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xiānɡ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tónɡ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>
                  <a:latin typeface="+mn-ea"/>
                </a:rPr>
                <a:t>de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zhěnɡ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tǐ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rèn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dú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yīn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jié</a:t>
              </a:r>
              <a:endParaRPr lang="zh-CN" altLang="en-US" sz="1600" b="1" dirty="0">
                <a:latin typeface="+mn-ea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E8732A0-BA97-4EC5-891A-5D5636EAC36C}"/>
              </a:ext>
            </a:extLst>
          </p:cNvPr>
          <p:cNvSpPr txBox="1"/>
          <p:nvPr/>
        </p:nvSpPr>
        <p:spPr>
          <a:xfrm>
            <a:off x="888700" y="1982459"/>
            <a:ext cx="7615908" cy="18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i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      </a:t>
            </a:r>
            <a:r>
              <a:rPr lang="en-US" altLang="zh-CN" sz="2000" b="1" dirty="0">
                <a:latin typeface="+mn-ea"/>
                <a:ea typeface="+mn-ea"/>
              </a:rPr>
              <a:t>ü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      </a:t>
            </a:r>
            <a:r>
              <a:rPr lang="en-US" altLang="zh-CN" sz="2000" b="1" dirty="0">
                <a:latin typeface="+mn-ea"/>
                <a:ea typeface="+mn-ea"/>
              </a:rPr>
              <a:t>r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sh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     </a:t>
            </a:r>
            <a:r>
              <a:rPr lang="en-US" altLang="zh-CN" sz="2000" b="1" dirty="0">
                <a:latin typeface="+mn-ea"/>
                <a:ea typeface="+mn-ea"/>
              </a:rPr>
              <a:t>in</a:t>
            </a:r>
            <a:r>
              <a:rPr lang="en-US" altLang="zh-CN" sz="2000" b="1" spc="-300" dirty="0">
                <a:latin typeface="+mn-ea"/>
                <a:ea typeface="+mn-ea"/>
              </a:rPr>
              <a:t>—</a:t>
            </a:r>
            <a:r>
              <a:rPr lang="en-US" altLang="zh-CN" sz="2000" b="1" dirty="0">
                <a:latin typeface="+mn-ea"/>
                <a:ea typeface="+mn-ea"/>
              </a:rPr>
              <a:t>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     </a:t>
            </a:r>
            <a:r>
              <a:rPr lang="en-US" altLang="zh-CN" sz="2000" b="1" dirty="0" err="1">
                <a:latin typeface="+mn-ea"/>
                <a:ea typeface="+mn-ea"/>
              </a:rPr>
              <a:t>ün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ie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     </a:t>
            </a:r>
            <a:r>
              <a:rPr lang="en-US" altLang="zh-CN" sz="2000" b="1" dirty="0" err="1">
                <a:latin typeface="+mn-ea"/>
                <a:ea typeface="+mn-ea"/>
              </a:rPr>
              <a:t>üe</a:t>
            </a:r>
            <a:r>
              <a:rPr lang="en-US" altLang="zh-CN" sz="2000" b="1" spc="-300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>
                <a:latin typeface="+mn-ea"/>
                <a:ea typeface="+mn-ea"/>
              </a:rPr>
              <a:t>    </a:t>
            </a:r>
            <a:r>
              <a:rPr lang="zh-CN" altLang="en-US" sz="2000" b="1" dirty="0">
                <a:latin typeface="+mn-ea"/>
                <a:ea typeface="+mn-ea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E8E6ED2-DD79-461C-8188-2E953A135A0B}"/>
              </a:ext>
            </a:extLst>
          </p:cNvPr>
          <p:cNvSpPr txBox="1"/>
          <p:nvPr/>
        </p:nvSpPr>
        <p:spPr>
          <a:xfrm>
            <a:off x="1688800" y="2102941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+mn-ea"/>
                <a:ea typeface="+mn-ea"/>
              </a:rPr>
              <a:t>yi</a:t>
            </a:r>
            <a:endParaRPr lang="en-US" altLang="zh-CN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4A07F7F-BCCD-444C-B204-A9B84DF82CBF}"/>
              </a:ext>
            </a:extLst>
          </p:cNvPr>
          <p:cNvSpPr txBox="1"/>
          <p:nvPr/>
        </p:nvSpPr>
        <p:spPr>
          <a:xfrm>
            <a:off x="4057350" y="2096512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+mn-ea"/>
                <a:ea typeface="+mn-ea"/>
              </a:rPr>
              <a:t>yu</a:t>
            </a:r>
            <a:endParaRPr lang="en-US" altLang="zh-CN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1F81536-DD11-4D76-80FE-2060610D24F4}"/>
              </a:ext>
            </a:extLst>
          </p:cNvPr>
          <p:cNvSpPr txBox="1"/>
          <p:nvPr/>
        </p:nvSpPr>
        <p:spPr>
          <a:xfrm>
            <a:off x="6425900" y="2104032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+mn-ea"/>
                <a:ea typeface="+mn-ea"/>
              </a:rPr>
              <a:t>ri</a:t>
            </a:r>
            <a:endParaRPr lang="en-US" altLang="zh-CN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B4DC62-E759-4BD8-AD9C-19EB448FACE3}"/>
              </a:ext>
            </a:extLst>
          </p:cNvPr>
          <p:cNvSpPr txBox="1"/>
          <p:nvPr/>
        </p:nvSpPr>
        <p:spPr>
          <a:xfrm>
            <a:off x="1822150" y="2732715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+mn-ea"/>
                <a:ea typeface="+mn-ea"/>
              </a:rPr>
              <a:t>shi</a:t>
            </a:r>
            <a:endParaRPr lang="en-US" altLang="zh-CN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E31245-9320-4DAF-A7E6-BCC44728FDCD}"/>
              </a:ext>
            </a:extLst>
          </p:cNvPr>
          <p:cNvSpPr txBox="1"/>
          <p:nvPr/>
        </p:nvSpPr>
        <p:spPr>
          <a:xfrm>
            <a:off x="4233410" y="2726365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yin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3F69A0-6390-437D-853A-949C16CD62D6}"/>
              </a:ext>
            </a:extLst>
          </p:cNvPr>
          <p:cNvSpPr txBox="1"/>
          <p:nvPr/>
        </p:nvSpPr>
        <p:spPr>
          <a:xfrm>
            <a:off x="6574820" y="2702185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+mn-ea"/>
                <a:ea typeface="+mn-ea"/>
              </a:rPr>
              <a:t>yun</a:t>
            </a:r>
            <a:endParaRPr lang="en-US" altLang="zh-CN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548AE84-1C4E-445F-8C12-02A15525C4B8}"/>
              </a:ext>
            </a:extLst>
          </p:cNvPr>
          <p:cNvSpPr txBox="1"/>
          <p:nvPr/>
        </p:nvSpPr>
        <p:spPr>
          <a:xfrm>
            <a:off x="1822149" y="3305784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ye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CDA588-83EF-432E-A37D-ADF8740C0194}"/>
              </a:ext>
            </a:extLst>
          </p:cNvPr>
          <p:cNvSpPr txBox="1"/>
          <p:nvPr/>
        </p:nvSpPr>
        <p:spPr>
          <a:xfrm>
            <a:off x="4201660" y="3291255"/>
            <a:ext cx="740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+mn-ea"/>
                <a:ea typeface="+mn-ea"/>
              </a:rPr>
              <a:t>yue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277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3E67576F-370E-4936-A30C-C3B38FCF05A5}"/>
              </a:ext>
            </a:extLst>
          </p:cNvPr>
          <p:cNvGrpSpPr/>
          <p:nvPr/>
        </p:nvGrpSpPr>
        <p:grpSpPr>
          <a:xfrm>
            <a:off x="1225043" y="3354569"/>
            <a:ext cx="4214629" cy="1454031"/>
            <a:chOff x="2912907" y="4358492"/>
            <a:chExt cx="3447742" cy="1167244"/>
          </a:xfrm>
        </p:grpSpPr>
        <p:sp>
          <p:nvSpPr>
            <p:cNvPr id="22" name="思想气泡: 云 21">
              <a:extLst>
                <a:ext uri="{FF2B5EF4-FFF2-40B4-BE49-F238E27FC236}">
                  <a16:creationId xmlns:a16="http://schemas.microsoft.com/office/drawing/2014/main" id="{724E8E34-534E-4CED-931C-C979ED272CEE}"/>
                </a:ext>
              </a:extLst>
            </p:cNvPr>
            <p:cNvSpPr/>
            <p:nvPr/>
          </p:nvSpPr>
          <p:spPr>
            <a:xfrm>
              <a:off x="2912907" y="4358492"/>
              <a:ext cx="3447742" cy="1167244"/>
            </a:xfrm>
            <a:prstGeom prst="cloudCallout">
              <a:avLst>
                <a:gd name="adj1" fmla="val 15743"/>
                <a:gd name="adj2" fmla="val -196336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BB0F2CA-770B-47F5-80BE-7D940E8E6E1A}"/>
                </a:ext>
              </a:extLst>
            </p:cNvPr>
            <p:cNvSpPr txBox="1"/>
            <p:nvPr/>
          </p:nvSpPr>
          <p:spPr>
            <a:xfrm>
              <a:off x="3232270" y="4534197"/>
              <a:ext cx="2896644" cy="815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【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注意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】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读整体认读音节时，一定要作为一个整体直接读，千万不要拼读音节。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517EE6CD-E335-458A-B038-27BE37557F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5236" y="1357628"/>
            <a:ext cx="7557025" cy="205606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C746E4D-3E75-48FC-999A-10FB33FE6B9C}"/>
              </a:ext>
            </a:extLst>
          </p:cNvPr>
          <p:cNvGrpSpPr/>
          <p:nvPr/>
        </p:nvGrpSpPr>
        <p:grpSpPr>
          <a:xfrm>
            <a:off x="583689" y="524598"/>
            <a:ext cx="8040119" cy="628842"/>
            <a:chOff x="430198" y="1403801"/>
            <a:chExt cx="8040119" cy="62884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5B745C4-0F5C-49BA-B3FE-0B3F5242127F}"/>
                </a:ext>
              </a:extLst>
            </p:cNvPr>
            <p:cNvSpPr txBox="1"/>
            <p:nvPr/>
          </p:nvSpPr>
          <p:spPr>
            <a:xfrm>
              <a:off x="430198" y="1550780"/>
              <a:ext cx="7963105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8.</a:t>
              </a:r>
              <a:r>
                <a:rPr lang="zh-CN" altLang="en-US" sz="2000" b="1" dirty="0">
                  <a:latin typeface="+mn-ea"/>
                  <a:ea typeface="+mn-ea"/>
                </a:rPr>
                <a:t>找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一 找，把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整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体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认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读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音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节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涂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上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颜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色。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3A7FAA2-EB1B-439B-8F52-B87B747043DB}"/>
                </a:ext>
              </a:extLst>
            </p:cNvPr>
            <p:cNvSpPr txBox="1"/>
            <p:nvPr/>
          </p:nvSpPr>
          <p:spPr>
            <a:xfrm>
              <a:off x="617385" y="1403801"/>
              <a:ext cx="78529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zhǎo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yi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zhǎo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bǎ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zhěnɡ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tǐ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rèn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dú</a:t>
              </a:r>
              <a:r>
                <a:rPr lang="zh-CN" altLang="en-US" sz="1600" b="1" dirty="0">
                  <a:latin typeface="+mn-ea"/>
                </a:rPr>
                <a:t>  </a:t>
              </a:r>
              <a:r>
                <a:rPr lang="en-US" altLang="zh-CN" sz="1600" b="1" dirty="0" err="1">
                  <a:latin typeface="+mn-ea"/>
                </a:rPr>
                <a:t>yīn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jié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tú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shànɡ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yán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sè</a:t>
              </a:r>
              <a:r>
                <a:rPr lang="zh-CN" altLang="en-US" sz="1600" b="1" dirty="0">
                  <a:latin typeface="+mn-ea"/>
                </a:rPr>
                <a:t>。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67FA7A5E-D50E-4025-B7B6-1EF7953AAC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850" t="713" r="57302" b="53433"/>
          <a:stretch/>
        </p:blipFill>
        <p:spPr>
          <a:xfrm>
            <a:off x="3029269" y="1391916"/>
            <a:ext cx="970915" cy="93292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4F008FB-27DC-4B7D-B134-B0CD374936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323" t="3556" r="29199" b="53529"/>
          <a:stretch/>
        </p:blipFill>
        <p:spPr>
          <a:xfrm>
            <a:off x="5157789" y="1455594"/>
            <a:ext cx="942975" cy="87312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8E83BB3-F4B3-46A1-8753-CEAD114A37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3" t="52795" r="85732" b="1854"/>
          <a:stretch/>
        </p:blipFill>
        <p:spPr>
          <a:xfrm>
            <a:off x="942223" y="2437631"/>
            <a:ext cx="955548" cy="92272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B6DB9D2-8C84-4191-AEFB-ECDD9C713D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169" t="52795" r="57413" b="1854"/>
          <a:stretch/>
        </p:blipFill>
        <p:spPr>
          <a:xfrm>
            <a:off x="3061746" y="2431847"/>
            <a:ext cx="938438" cy="92272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70CBC69-3E1F-4FE5-ACB8-C2898A97A6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7142" t="52795" b="1854"/>
          <a:stretch/>
        </p:blipFill>
        <p:spPr>
          <a:xfrm>
            <a:off x="7293882" y="2431847"/>
            <a:ext cx="971681" cy="92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3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33F55A54-F218-4F63-91F2-D4DDD1BAB4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615"/>
          <a:stretch/>
        </p:blipFill>
        <p:spPr>
          <a:xfrm>
            <a:off x="981448" y="2921911"/>
            <a:ext cx="6499081" cy="180248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CD32E1F-7362-4AE8-82E8-A1FEF4604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34" y="504582"/>
            <a:ext cx="2150645" cy="49367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648F3C6-53BF-47D4-B2CF-3C6CA1C4FBD1}"/>
              </a:ext>
            </a:extLst>
          </p:cNvPr>
          <p:cNvSpPr txBox="1"/>
          <p:nvPr/>
        </p:nvSpPr>
        <p:spPr>
          <a:xfrm>
            <a:off x="1752254" y="3008673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sh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702A5F8-2B47-45B5-8ECB-59449FD5E992}"/>
              </a:ext>
            </a:extLst>
          </p:cNvPr>
          <p:cNvGrpSpPr/>
          <p:nvPr/>
        </p:nvGrpSpPr>
        <p:grpSpPr>
          <a:xfrm>
            <a:off x="532634" y="1074453"/>
            <a:ext cx="7907574" cy="1649480"/>
            <a:chOff x="568955" y="790196"/>
            <a:chExt cx="7907574" cy="164948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A9468A4-08F5-40F6-8826-0F107F40A66E}"/>
                </a:ext>
              </a:extLst>
            </p:cNvPr>
            <p:cNvGrpSpPr/>
            <p:nvPr/>
          </p:nvGrpSpPr>
          <p:grpSpPr>
            <a:xfrm>
              <a:off x="568955" y="790196"/>
              <a:ext cx="7289909" cy="634451"/>
              <a:chOff x="430198" y="1474392"/>
              <a:chExt cx="7289909" cy="634451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AE975A9-7315-4CDB-8C0C-0B10385283CB}"/>
                  </a:ext>
                </a:extLst>
              </p:cNvPr>
              <p:cNvSpPr txBox="1"/>
              <p:nvPr/>
            </p:nvSpPr>
            <p:spPr>
              <a:xfrm>
                <a:off x="430198" y="1626980"/>
                <a:ext cx="7193131" cy="481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b="1" dirty="0">
                    <a:latin typeface="+mn-ea"/>
                    <a:ea typeface="+mn-ea"/>
                  </a:rPr>
                  <a:t>9.</a:t>
                </a:r>
                <a:r>
                  <a:rPr lang="zh-CN" altLang="en-US" sz="2000" b="1" dirty="0">
                    <a:latin typeface="+mn-ea"/>
                    <a:ea typeface="+mn-ea"/>
                  </a:rPr>
                  <a:t>分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一 分，填</a:t>
                </a:r>
                <a:r>
                  <a:rPr lang="en-US" altLang="zh-CN" sz="2000" b="1" dirty="0">
                    <a:latin typeface="+mn-ea"/>
                    <a:ea typeface="+mn-ea"/>
                  </a:rPr>
                  <a:t> </a:t>
                </a:r>
                <a:r>
                  <a:rPr lang="zh-CN" altLang="en-US" sz="2000" b="1" dirty="0">
                    <a:latin typeface="+mn-ea"/>
                    <a:ea typeface="+mn-ea"/>
                  </a:rPr>
                  <a:t>一 填。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9274FFE-02EB-4E60-B085-2A87BF55212B}"/>
                  </a:ext>
                </a:extLst>
              </p:cNvPr>
              <p:cNvSpPr txBox="1"/>
              <p:nvPr/>
            </p:nvSpPr>
            <p:spPr>
              <a:xfrm>
                <a:off x="688590" y="1474392"/>
                <a:ext cx="7031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err="1">
                    <a:latin typeface="+mn-ea"/>
                  </a:rPr>
                  <a:t>fēn</a:t>
                </a:r>
                <a:r>
                  <a:rPr lang="en-US" altLang="zh-CN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yi</a:t>
                </a:r>
                <a:r>
                  <a:rPr lang="zh-CN" altLang="en-US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fēn</a:t>
                </a:r>
                <a:r>
                  <a:rPr lang="en-US" altLang="zh-CN" sz="1600" b="1" dirty="0">
                    <a:latin typeface="+mn-ea"/>
                  </a:rPr>
                  <a:t>  </a:t>
                </a:r>
                <a:r>
                  <a:rPr lang="en-US" altLang="zh-CN" sz="1600" b="1" dirty="0" err="1">
                    <a:latin typeface="+mn-ea"/>
                  </a:rPr>
                  <a:t>tián</a:t>
                </a:r>
                <a:r>
                  <a:rPr lang="en-US" altLang="zh-CN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yi</a:t>
                </a:r>
                <a:r>
                  <a:rPr lang="en-US" altLang="zh-CN" sz="1600" b="1" dirty="0">
                    <a:latin typeface="+mn-ea"/>
                  </a:rPr>
                  <a:t> </a:t>
                </a:r>
                <a:r>
                  <a:rPr lang="en-US" altLang="zh-CN" sz="1600" b="1" dirty="0" err="1">
                    <a:latin typeface="+mn-ea"/>
                  </a:rPr>
                  <a:t>tián</a:t>
                </a:r>
                <a:endParaRPr lang="zh-CN" altLang="en-US" sz="1600" b="1" dirty="0">
                  <a:latin typeface="+mn-ea"/>
                </a:endParaRP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11F5261-7627-4461-8EBE-778DB0BF5E2B}"/>
                </a:ext>
              </a:extLst>
            </p:cNvPr>
            <p:cNvSpPr txBox="1"/>
            <p:nvPr/>
          </p:nvSpPr>
          <p:spPr>
            <a:xfrm>
              <a:off x="919505" y="1485569"/>
              <a:ext cx="7557024" cy="95410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err="1"/>
                <a:t>sh</a:t>
              </a:r>
              <a:r>
                <a:rPr lang="en-US" altLang="zh-CN" sz="2800" dirty="0"/>
                <a:t>     </a:t>
              </a:r>
              <a:r>
                <a:rPr lang="en-US" altLang="zh-CN" sz="2800" dirty="0" err="1"/>
                <a:t>yuɑn</a:t>
              </a:r>
              <a:r>
                <a:rPr lang="en-US" altLang="zh-CN" sz="2800" dirty="0"/>
                <a:t>     </a:t>
              </a:r>
              <a:r>
                <a:rPr lang="en-US" altLang="zh-CN" sz="2800" dirty="0" err="1"/>
                <a:t>ɑng</a:t>
              </a:r>
              <a:r>
                <a:rPr lang="en-US" altLang="zh-CN" sz="2800" dirty="0"/>
                <a:t>     w     </a:t>
              </a:r>
              <a:r>
                <a:rPr lang="en-US" altLang="zh-CN" sz="2800" dirty="0" err="1"/>
                <a:t>ying</a:t>
              </a:r>
              <a:r>
                <a:rPr lang="en-US" altLang="zh-CN" sz="2800" dirty="0"/>
                <a:t>     un     u      y</a:t>
              </a:r>
            </a:p>
            <a:p>
              <a:pPr algn="ctr"/>
              <a:r>
                <a:rPr lang="en-US" altLang="zh-CN" sz="2800" dirty="0" err="1"/>
                <a:t>ri</a:t>
              </a:r>
              <a:r>
                <a:rPr lang="en-US" altLang="zh-CN" sz="2800" dirty="0"/>
                <a:t>       </a:t>
              </a:r>
              <a:r>
                <a:rPr lang="en-US" altLang="zh-CN" sz="2800" dirty="0" err="1"/>
                <a:t>i</a:t>
              </a:r>
              <a:r>
                <a:rPr lang="en-US" altLang="zh-CN" sz="2800" dirty="0"/>
                <a:t>            in        n      </a:t>
              </a:r>
              <a:r>
                <a:rPr lang="en-US" altLang="zh-CN" sz="2800" dirty="0" err="1"/>
                <a:t>wu</a:t>
              </a:r>
              <a:r>
                <a:rPr lang="en-US" altLang="zh-CN" sz="2800" dirty="0"/>
                <a:t>       g       </a:t>
              </a:r>
              <a:r>
                <a:rPr lang="en-US" altLang="zh-CN" sz="2800" dirty="0" err="1"/>
                <a:t>er</a:t>
              </a:r>
              <a:r>
                <a:rPr lang="en-US" altLang="zh-CN" sz="2800" dirty="0"/>
                <a:t>    </a:t>
              </a:r>
              <a:r>
                <a:rPr lang="en-US" altLang="zh-CN" sz="2800" dirty="0" err="1"/>
                <a:t>yi</a:t>
              </a:r>
              <a:r>
                <a:rPr lang="en-US" altLang="zh-CN" sz="2800" dirty="0"/>
                <a:t> </a:t>
              </a:r>
              <a:endParaRPr lang="zh-CN" altLang="en-US" sz="2800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DF2F774-E591-454B-8248-CC462C9A82F9}"/>
              </a:ext>
            </a:extLst>
          </p:cNvPr>
          <p:cNvSpPr txBox="1"/>
          <p:nvPr/>
        </p:nvSpPr>
        <p:spPr>
          <a:xfrm>
            <a:off x="2650412" y="3013796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A955F3D-C9EE-45A6-A6C1-B05F4C4E8C1C}"/>
              </a:ext>
            </a:extLst>
          </p:cNvPr>
          <p:cNvSpPr txBox="1"/>
          <p:nvPr/>
        </p:nvSpPr>
        <p:spPr>
          <a:xfrm>
            <a:off x="3548570" y="3008877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F1370CD-A5FF-47A4-A7BE-72A13B5141E8}"/>
              </a:ext>
            </a:extLst>
          </p:cNvPr>
          <p:cNvSpPr txBox="1"/>
          <p:nvPr/>
        </p:nvSpPr>
        <p:spPr>
          <a:xfrm>
            <a:off x="4446728" y="3021373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B5CDB35-B981-465E-B330-0B0BACF67583}"/>
              </a:ext>
            </a:extLst>
          </p:cNvPr>
          <p:cNvSpPr txBox="1"/>
          <p:nvPr/>
        </p:nvSpPr>
        <p:spPr>
          <a:xfrm>
            <a:off x="5344885" y="3012937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2422520-9326-48CA-A826-6698438EFE8D}"/>
              </a:ext>
            </a:extLst>
          </p:cNvPr>
          <p:cNvSpPr txBox="1"/>
          <p:nvPr/>
        </p:nvSpPr>
        <p:spPr>
          <a:xfrm>
            <a:off x="1745880" y="3940771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ɑng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DB7A9A8-D651-4C87-BBEF-68A33559F740}"/>
              </a:ext>
            </a:extLst>
          </p:cNvPr>
          <p:cNvSpPr txBox="1"/>
          <p:nvPr/>
        </p:nvSpPr>
        <p:spPr>
          <a:xfrm>
            <a:off x="2620676" y="3940771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un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009839C-A7AF-43E7-9737-7A4C2A4012FA}"/>
              </a:ext>
            </a:extLst>
          </p:cNvPr>
          <p:cNvSpPr txBox="1"/>
          <p:nvPr/>
        </p:nvSpPr>
        <p:spPr>
          <a:xfrm>
            <a:off x="3419272" y="3940771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9A70D93-F714-4C7D-BAEA-FE24993E8D32}"/>
              </a:ext>
            </a:extLst>
          </p:cNvPr>
          <p:cNvSpPr txBox="1"/>
          <p:nvPr/>
        </p:nvSpPr>
        <p:spPr>
          <a:xfrm>
            <a:off x="4167068" y="3940771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i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1613D4D-BFF7-4E3A-B3DB-9D626C02B475}"/>
              </a:ext>
            </a:extLst>
          </p:cNvPr>
          <p:cNvSpPr txBox="1"/>
          <p:nvPr/>
        </p:nvSpPr>
        <p:spPr>
          <a:xfrm>
            <a:off x="4737064" y="3940771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in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52CF3E8-B13A-4ACF-B84B-AD8C8EA5A998}"/>
              </a:ext>
            </a:extLst>
          </p:cNvPr>
          <p:cNvSpPr txBox="1"/>
          <p:nvPr/>
        </p:nvSpPr>
        <p:spPr>
          <a:xfrm>
            <a:off x="5484859" y="3940771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er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34AFA7E5-74AC-4D51-B3D8-8E14B3837DE0}"/>
              </a:ext>
            </a:extLst>
          </p:cNvPr>
          <p:cNvGrpSpPr/>
          <p:nvPr/>
        </p:nvGrpSpPr>
        <p:grpSpPr>
          <a:xfrm>
            <a:off x="4035542" y="242873"/>
            <a:ext cx="3511778" cy="1328099"/>
            <a:chOff x="3160734" y="4487559"/>
            <a:chExt cx="2872781" cy="1066150"/>
          </a:xfrm>
        </p:grpSpPr>
        <p:sp>
          <p:nvSpPr>
            <p:cNvPr id="34" name="思想气泡: 云 33">
              <a:extLst>
                <a:ext uri="{FF2B5EF4-FFF2-40B4-BE49-F238E27FC236}">
                  <a16:creationId xmlns:a16="http://schemas.microsoft.com/office/drawing/2014/main" id="{F2344DDB-C243-48A5-BA0F-212999296188}"/>
                </a:ext>
              </a:extLst>
            </p:cNvPr>
            <p:cNvSpPr/>
            <p:nvPr/>
          </p:nvSpPr>
          <p:spPr>
            <a:xfrm>
              <a:off x="3160734" y="4487559"/>
              <a:ext cx="2872781" cy="1066150"/>
            </a:xfrm>
            <a:prstGeom prst="cloudCallout">
              <a:avLst>
                <a:gd name="adj1" fmla="val 39572"/>
                <a:gd name="adj2" fmla="val 109409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356982C-9F43-4E92-8ABB-09C0B621E884}"/>
                </a:ext>
              </a:extLst>
            </p:cNvPr>
            <p:cNvSpPr txBox="1"/>
            <p:nvPr/>
          </p:nvSpPr>
          <p:spPr>
            <a:xfrm>
              <a:off x="3377581" y="4558499"/>
              <a:ext cx="2531016" cy="815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   </a:t>
              </a:r>
              <a:r>
                <a:rPr lang="en-US" altLang="zh-CN" sz="2000" b="1" dirty="0" err="1">
                  <a:solidFill>
                    <a:srgbClr val="FF0000"/>
                  </a:solidFill>
                  <a:latin typeface="+mn-ea"/>
                  <a:ea typeface="+mn-ea"/>
                </a:rPr>
                <a:t>er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是一个特殊韵母，只能自成音节，不能和任何声母结合在一起。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EDD52B5-CF1D-449A-85B0-914D867B44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740"/>
          <a:stretch/>
        </p:blipFill>
        <p:spPr>
          <a:xfrm>
            <a:off x="883184" y="2138914"/>
            <a:ext cx="6499081" cy="80941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11F5261-7627-4461-8EBE-778DB0BF5E2B}"/>
              </a:ext>
            </a:extLst>
          </p:cNvPr>
          <p:cNvSpPr txBox="1"/>
          <p:nvPr/>
        </p:nvSpPr>
        <p:spPr>
          <a:xfrm>
            <a:off x="883184" y="747476"/>
            <a:ext cx="755702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/>
              <a:t>sh</a:t>
            </a:r>
            <a:r>
              <a:rPr lang="en-US" altLang="zh-CN" sz="2800" dirty="0"/>
              <a:t>     </a:t>
            </a:r>
            <a:r>
              <a:rPr lang="en-US" altLang="zh-CN" sz="2800" dirty="0" err="1"/>
              <a:t>yuɑn</a:t>
            </a:r>
            <a:r>
              <a:rPr lang="en-US" altLang="zh-CN" sz="2800" dirty="0"/>
              <a:t>     </a:t>
            </a:r>
            <a:r>
              <a:rPr lang="en-US" altLang="zh-CN" sz="2800" dirty="0" err="1"/>
              <a:t>ɑng</a:t>
            </a:r>
            <a:r>
              <a:rPr lang="en-US" altLang="zh-CN" sz="2800" dirty="0"/>
              <a:t>     w     </a:t>
            </a:r>
            <a:r>
              <a:rPr lang="en-US" altLang="zh-CN" sz="2800" dirty="0" err="1"/>
              <a:t>ying</a:t>
            </a:r>
            <a:r>
              <a:rPr lang="en-US" altLang="zh-CN" sz="2800" dirty="0"/>
              <a:t>     un     u      y</a:t>
            </a:r>
          </a:p>
          <a:p>
            <a:pPr algn="ctr"/>
            <a:r>
              <a:rPr lang="en-US" altLang="zh-CN" sz="2800" dirty="0" err="1"/>
              <a:t>ri</a:t>
            </a:r>
            <a:r>
              <a:rPr lang="en-US" altLang="zh-CN" sz="2800" dirty="0"/>
              <a:t>       </a:t>
            </a:r>
            <a:r>
              <a:rPr lang="en-US" altLang="zh-CN" sz="2800" dirty="0" err="1"/>
              <a:t>i</a:t>
            </a:r>
            <a:r>
              <a:rPr lang="en-US" altLang="zh-CN" sz="2800" dirty="0"/>
              <a:t>            in        n      </a:t>
            </a:r>
            <a:r>
              <a:rPr lang="en-US" altLang="zh-CN" sz="2800" dirty="0" err="1"/>
              <a:t>wu</a:t>
            </a:r>
            <a:r>
              <a:rPr lang="en-US" altLang="zh-CN" sz="2800" dirty="0"/>
              <a:t>       g       </a:t>
            </a:r>
            <a:r>
              <a:rPr lang="en-US" altLang="zh-CN" sz="2800" dirty="0" err="1"/>
              <a:t>er</a:t>
            </a:r>
            <a:r>
              <a:rPr lang="en-US" altLang="zh-CN" sz="2800" dirty="0"/>
              <a:t>    </a:t>
            </a:r>
            <a:r>
              <a:rPr lang="en-US" altLang="zh-CN" sz="2800" dirty="0" err="1"/>
              <a:t>yi</a:t>
            </a:r>
            <a:r>
              <a:rPr lang="en-US" altLang="zh-CN" sz="2800" dirty="0"/>
              <a:t> </a:t>
            </a:r>
            <a:endParaRPr lang="zh-CN" altLang="en-US" sz="28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6D797C-B44C-4BAC-9141-BDFEE7075139}"/>
              </a:ext>
            </a:extLst>
          </p:cNvPr>
          <p:cNvSpPr txBox="1"/>
          <p:nvPr/>
        </p:nvSpPr>
        <p:spPr>
          <a:xfrm>
            <a:off x="888317" y="3380111"/>
            <a:ext cx="7772678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n-ea"/>
                <a:ea typeface="+mn-ea"/>
              </a:rPr>
              <a:t>☆ 我的名字里有声母</a:t>
            </a:r>
            <a:r>
              <a:rPr lang="en-US" altLang="zh-CN" sz="2000" b="1" dirty="0">
                <a:latin typeface="+mn-ea"/>
                <a:ea typeface="+mn-ea"/>
              </a:rPr>
              <a:t>_______</a:t>
            </a:r>
            <a:r>
              <a:rPr lang="zh-CN" altLang="en-US" sz="2000" b="1" dirty="0">
                <a:latin typeface="+mn-ea"/>
                <a:ea typeface="+mn-ea"/>
              </a:rPr>
              <a:t>，韵母</a:t>
            </a:r>
            <a:r>
              <a:rPr lang="en-US" altLang="zh-CN" sz="2000" b="1" dirty="0">
                <a:latin typeface="+mn-ea"/>
              </a:rPr>
              <a:t>_______</a:t>
            </a:r>
            <a:r>
              <a:rPr lang="zh-CN" altLang="en-US" sz="2000" b="1" dirty="0">
                <a:latin typeface="+mn-ea"/>
                <a:ea typeface="+mn-ea"/>
              </a:rPr>
              <a:t>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A7FF002-374F-458D-AA02-134111F36867}"/>
              </a:ext>
            </a:extLst>
          </p:cNvPr>
          <p:cNvSpPr txBox="1"/>
          <p:nvPr/>
        </p:nvSpPr>
        <p:spPr>
          <a:xfrm>
            <a:off x="2691049" y="2226901"/>
            <a:ext cx="1160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yuɑn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410B0C1-1FFE-4F4B-95B5-A1BCA2A61766}"/>
              </a:ext>
            </a:extLst>
          </p:cNvPr>
          <p:cNvSpPr txBox="1"/>
          <p:nvPr/>
        </p:nvSpPr>
        <p:spPr>
          <a:xfrm>
            <a:off x="3853950" y="2226901"/>
            <a:ext cx="1160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ying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4345F91-C34E-4C9F-B570-9B060C2CF748}"/>
              </a:ext>
            </a:extLst>
          </p:cNvPr>
          <p:cNvSpPr txBox="1"/>
          <p:nvPr/>
        </p:nvSpPr>
        <p:spPr>
          <a:xfrm>
            <a:off x="5016851" y="2226901"/>
            <a:ext cx="792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ri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EAE1C2D-F522-4EEA-8FA3-305CD94C4996}"/>
              </a:ext>
            </a:extLst>
          </p:cNvPr>
          <p:cNvSpPr txBox="1"/>
          <p:nvPr/>
        </p:nvSpPr>
        <p:spPr>
          <a:xfrm>
            <a:off x="5811895" y="2226901"/>
            <a:ext cx="792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wu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8FD517E-C7E7-4AF2-8E07-587E62BDE87A}"/>
              </a:ext>
            </a:extLst>
          </p:cNvPr>
          <p:cNvSpPr txBox="1"/>
          <p:nvPr/>
        </p:nvSpPr>
        <p:spPr>
          <a:xfrm>
            <a:off x="6606940" y="2226901"/>
            <a:ext cx="792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yi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1F76537-DDE7-46EE-AABA-FC7ADE96CBE0}"/>
              </a:ext>
            </a:extLst>
          </p:cNvPr>
          <p:cNvSpPr txBox="1"/>
          <p:nvPr/>
        </p:nvSpPr>
        <p:spPr>
          <a:xfrm>
            <a:off x="3463056" y="3328654"/>
            <a:ext cx="792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38EF167-1E74-44BE-B702-F1649E2D02C3}"/>
              </a:ext>
            </a:extLst>
          </p:cNvPr>
          <p:cNvSpPr txBox="1"/>
          <p:nvPr/>
        </p:nvSpPr>
        <p:spPr>
          <a:xfrm>
            <a:off x="5099707" y="3272678"/>
            <a:ext cx="871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err="1">
                <a:solidFill>
                  <a:srgbClr val="FF0000"/>
                </a:solidFill>
              </a:rPr>
              <a:t>ɑng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36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9A9468A4-08F5-40F6-8826-0F107F40A66E}"/>
              </a:ext>
            </a:extLst>
          </p:cNvPr>
          <p:cNvGrpSpPr/>
          <p:nvPr/>
        </p:nvGrpSpPr>
        <p:grpSpPr>
          <a:xfrm>
            <a:off x="456077" y="573923"/>
            <a:ext cx="7414745" cy="639681"/>
            <a:chOff x="430198" y="1392962"/>
            <a:chExt cx="7414745" cy="63968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AE975A9-7315-4CDB-8C0C-0B10385283CB}"/>
                </a:ext>
              </a:extLst>
            </p:cNvPr>
            <p:cNvSpPr txBox="1"/>
            <p:nvPr/>
          </p:nvSpPr>
          <p:spPr>
            <a:xfrm>
              <a:off x="430198" y="1550780"/>
              <a:ext cx="7193131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+mn-ea"/>
                  <a:ea typeface="+mn-ea"/>
                </a:rPr>
                <a:t>10.</a:t>
              </a:r>
              <a:r>
                <a:rPr lang="zh-CN" altLang="en-US" sz="2000" b="1" dirty="0">
                  <a:latin typeface="+mn-ea"/>
                  <a:ea typeface="+mn-ea"/>
                </a:rPr>
                <a:t>看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图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选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择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正</a:t>
              </a:r>
              <a:r>
                <a:rPr lang="en-US" altLang="zh-CN" sz="2000" b="1" dirty="0">
                  <a:latin typeface="+mn-ea"/>
                  <a:ea typeface="+mn-ea"/>
                </a:rPr>
                <a:t>  </a:t>
              </a:r>
              <a:r>
                <a:rPr lang="zh-CN" altLang="en-US" sz="2000" b="1" dirty="0">
                  <a:latin typeface="+mn-ea"/>
                  <a:ea typeface="+mn-ea"/>
                </a:rPr>
                <a:t>确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的 音</a:t>
              </a:r>
              <a:r>
                <a:rPr lang="en-US" altLang="zh-CN" sz="2000" b="1" dirty="0">
                  <a:latin typeface="+mn-ea"/>
                  <a:ea typeface="+mn-ea"/>
                </a:rPr>
                <a:t> </a:t>
              </a:r>
              <a:r>
                <a:rPr lang="zh-CN" altLang="en-US" sz="2000" b="1" dirty="0">
                  <a:latin typeface="+mn-ea"/>
                  <a:ea typeface="+mn-ea"/>
                </a:rPr>
                <a:t>节，画</a:t>
              </a:r>
              <a:r>
                <a:rPr lang="en-US" altLang="zh-CN" sz="2000" b="1" dirty="0">
                  <a:latin typeface="+mn-ea"/>
                  <a:ea typeface="+mn-ea"/>
                </a:rPr>
                <a:t>“√”</a:t>
              </a:r>
              <a:r>
                <a:rPr lang="zh-CN" altLang="en-US" sz="2000" b="1" dirty="0">
                  <a:latin typeface="+mn-ea"/>
                  <a:ea typeface="+mn-ea"/>
                </a:rPr>
                <a:t>。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9274FFE-02EB-4E60-B085-2A87BF55212B}"/>
                </a:ext>
              </a:extLst>
            </p:cNvPr>
            <p:cNvSpPr txBox="1"/>
            <p:nvPr/>
          </p:nvSpPr>
          <p:spPr>
            <a:xfrm>
              <a:off x="813426" y="1392962"/>
              <a:ext cx="7031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latin typeface="+mn-ea"/>
                </a:rPr>
                <a:t>kàn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tú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xuǎn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zhènɡ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què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>
                  <a:latin typeface="+mn-ea"/>
                </a:rPr>
                <a:t>de </a:t>
              </a:r>
              <a:r>
                <a:rPr lang="en-US" altLang="zh-CN" sz="1600" b="1" dirty="0" err="1">
                  <a:latin typeface="+mn-ea"/>
                </a:rPr>
                <a:t>yīn</a:t>
              </a:r>
              <a:r>
                <a:rPr lang="en-US" altLang="zh-CN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jié</a:t>
              </a:r>
              <a:r>
                <a:rPr lang="zh-CN" altLang="en-US" sz="1600" b="1" dirty="0">
                  <a:latin typeface="+mn-ea"/>
                </a:rPr>
                <a:t> </a:t>
              </a:r>
              <a:r>
                <a:rPr lang="en-US" altLang="zh-CN" sz="1600" b="1" dirty="0" err="1">
                  <a:latin typeface="+mn-ea"/>
                </a:rPr>
                <a:t>huà</a:t>
              </a:r>
              <a:endParaRPr lang="zh-CN" altLang="en-US" sz="1600" b="1" dirty="0">
                <a:latin typeface="+mn-ea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ECE7E7AA-6785-4F8B-BF0E-0C6342793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77" y="1490865"/>
            <a:ext cx="6870023" cy="124058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D64AF707-B8FC-4D28-BF0C-E8255A75F6C2}"/>
              </a:ext>
            </a:extLst>
          </p:cNvPr>
          <p:cNvSpPr txBox="1"/>
          <p:nvPr/>
        </p:nvSpPr>
        <p:spPr>
          <a:xfrm>
            <a:off x="966777" y="2902670"/>
            <a:ext cx="2521633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bǎo</a:t>
            </a:r>
            <a:r>
              <a:rPr lang="zh-CN" altLang="en-US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tǎ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</a:rPr>
              <a:t>bǎo</a:t>
            </a:r>
            <a:r>
              <a:rPr lang="en-US" altLang="zh-CN" sz="2000" b="1" dirty="0">
                <a:latin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fǎ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2126C0F-5A2A-4407-AB63-EB9135CBCD59}"/>
              </a:ext>
            </a:extLst>
          </p:cNvPr>
          <p:cNvSpPr txBox="1"/>
          <p:nvPr/>
        </p:nvSpPr>
        <p:spPr>
          <a:xfrm>
            <a:off x="3652592" y="2902670"/>
            <a:ext cx="2521633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shī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zi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sī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</a:rPr>
              <a:t>zi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C7520B2-2A70-4268-8F57-D8EA963DFBD9}"/>
              </a:ext>
            </a:extLst>
          </p:cNvPr>
          <p:cNvSpPr txBox="1"/>
          <p:nvPr/>
        </p:nvSpPr>
        <p:spPr>
          <a:xfrm>
            <a:off x="6338407" y="2902670"/>
            <a:ext cx="2521633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pù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bù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qù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bù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5E9ADDD-0843-40C8-9E1B-EFDFAB45E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329" y="2801030"/>
            <a:ext cx="370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D17A730-8E6E-427D-888A-0783EBBC3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403" y="2731448"/>
            <a:ext cx="370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695D9F7-F410-4344-88F1-D1A2E49E7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759" y="2789278"/>
            <a:ext cx="370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32211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4A6E4E-8D46-400B-9E44-CAB558714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008" y="643061"/>
            <a:ext cx="6245475" cy="119037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6533D4A-B091-4FF2-8065-363C81CE6719}"/>
              </a:ext>
            </a:extLst>
          </p:cNvPr>
          <p:cNvSpPr txBox="1"/>
          <p:nvPr/>
        </p:nvSpPr>
        <p:spPr>
          <a:xfrm>
            <a:off x="1224862" y="1988906"/>
            <a:ext cx="2521633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xiě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rén</a:t>
            </a:r>
            <a:r>
              <a:rPr lang="zh-CN" altLang="en-US" sz="2000" b="1" dirty="0">
                <a:latin typeface="+mn-ea"/>
              </a:rPr>
              <a:t>（    ） </a:t>
            </a:r>
            <a:endParaRPr lang="en-US" altLang="zh-CN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xuě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</a:rPr>
              <a:t>rén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4E2DA18-273E-430F-BD17-BDEC0F8D24F3}"/>
              </a:ext>
            </a:extLst>
          </p:cNvPr>
          <p:cNvSpPr txBox="1"/>
          <p:nvPr/>
        </p:nvSpPr>
        <p:spPr>
          <a:xfrm>
            <a:off x="3746495" y="1988906"/>
            <a:ext cx="2521633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qínɡ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ɡǒu</a:t>
            </a:r>
            <a:r>
              <a:rPr lang="zh-CN" altLang="en-US" sz="2000" b="1" dirty="0">
                <a:latin typeface="+mn-ea"/>
              </a:rPr>
              <a:t>（    ） </a:t>
            </a:r>
            <a:endParaRPr lang="en-US" altLang="zh-CN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pínɡ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ɡuǒ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B99B55-38D1-4449-A00B-1B36A7CDAF7C}"/>
              </a:ext>
            </a:extLst>
          </p:cNvPr>
          <p:cNvSpPr txBox="1"/>
          <p:nvPr/>
        </p:nvSpPr>
        <p:spPr>
          <a:xfrm>
            <a:off x="6108695" y="1988906"/>
            <a:ext cx="2521633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nǚ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hái</a:t>
            </a:r>
            <a:r>
              <a:rPr lang="zh-CN" altLang="en-US" sz="2000" b="1" dirty="0">
                <a:latin typeface="+mn-ea"/>
              </a:rPr>
              <a:t>（    ）</a:t>
            </a:r>
            <a:endParaRPr lang="en-US" altLang="zh-CN" sz="20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latin typeface="+mn-ea"/>
                <a:ea typeface="+mn-ea"/>
              </a:rPr>
              <a:t>nǔ</a:t>
            </a:r>
            <a:r>
              <a:rPr lang="en-US" altLang="zh-CN" sz="2000" b="1" dirty="0">
                <a:latin typeface="+mn-ea"/>
                <a:ea typeface="+mn-ea"/>
              </a:rPr>
              <a:t> </a:t>
            </a:r>
            <a:r>
              <a:rPr lang="en-US" altLang="zh-CN" sz="2000" b="1" dirty="0" err="1">
                <a:latin typeface="+mn-ea"/>
                <a:ea typeface="+mn-ea"/>
              </a:rPr>
              <a:t>hái</a:t>
            </a:r>
            <a:r>
              <a:rPr lang="zh-CN" altLang="en-US" sz="2000" b="1" dirty="0">
                <a:latin typeface="+mn-ea"/>
                <a:ea typeface="+mn-ea"/>
              </a:rPr>
              <a:t>（    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2E9594B-41F9-4C53-8EEE-B0C79B8B5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678" y="2306875"/>
            <a:ext cx="370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CD26DD-849F-415A-8759-92D976DB9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852" y="2306875"/>
            <a:ext cx="370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89386A-14A6-4249-95A1-346202FF4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9401" y="1905454"/>
            <a:ext cx="3709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√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BADD3F2-4E48-492F-A091-F0A5C38F0C3B}"/>
              </a:ext>
            </a:extLst>
          </p:cNvPr>
          <p:cNvGrpSpPr/>
          <p:nvPr/>
        </p:nvGrpSpPr>
        <p:grpSpPr>
          <a:xfrm>
            <a:off x="3778415" y="3072290"/>
            <a:ext cx="2889127" cy="1328099"/>
            <a:chOff x="3164852" y="4346382"/>
            <a:chExt cx="2363426" cy="1066150"/>
          </a:xfrm>
        </p:grpSpPr>
        <p:sp>
          <p:nvSpPr>
            <p:cNvPr id="10" name="思想气泡: 云 9">
              <a:extLst>
                <a:ext uri="{FF2B5EF4-FFF2-40B4-BE49-F238E27FC236}">
                  <a16:creationId xmlns:a16="http://schemas.microsoft.com/office/drawing/2014/main" id="{788B67B9-B6A1-4E94-BADF-E2E749041976}"/>
                </a:ext>
              </a:extLst>
            </p:cNvPr>
            <p:cNvSpPr/>
            <p:nvPr/>
          </p:nvSpPr>
          <p:spPr>
            <a:xfrm>
              <a:off x="3164852" y="4346382"/>
              <a:ext cx="2200252" cy="1066150"/>
            </a:xfrm>
            <a:prstGeom prst="cloudCallout">
              <a:avLst>
                <a:gd name="adj1" fmla="val 44780"/>
                <a:gd name="adj2" fmla="val -9656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6ACBF12-6D4E-4517-9AA9-C113F7EF0759}"/>
                </a:ext>
              </a:extLst>
            </p:cNvPr>
            <p:cNvSpPr txBox="1"/>
            <p:nvPr/>
          </p:nvSpPr>
          <p:spPr>
            <a:xfrm>
              <a:off x="3249143" y="4541706"/>
              <a:ext cx="2279135" cy="56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    ü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和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n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、</a:t>
              </a:r>
              <a:r>
                <a:rPr lang="en-US" altLang="zh-CN" sz="2000" b="1" dirty="0">
                  <a:solidFill>
                    <a:srgbClr val="FF0000"/>
                  </a:solidFill>
                  <a:latin typeface="+mn-ea"/>
                  <a:ea typeface="+mn-ea"/>
                </a:rPr>
                <a:t>l</a:t>
              </a:r>
              <a:r>
                <a:rPr lang="zh-CN" altLang="en-US" sz="2000" b="1" dirty="0">
                  <a:solidFill>
                    <a:srgbClr val="FF0000"/>
                  </a:solidFill>
                  <a:latin typeface="+mn-ea"/>
                  <a:ea typeface="+mn-ea"/>
                </a:rPr>
                <a:t>相拼时，两点不能去掉。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531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7485157_073341707000_2副本">
            <a:extLst>
              <a:ext uri="{FF2B5EF4-FFF2-40B4-BE49-F238E27FC236}">
                <a16:creationId xmlns:a16="http://schemas.microsoft.com/office/drawing/2014/main" id="{160CEABB-7D59-4762-A8E2-910831BB7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8" y="0"/>
            <a:ext cx="5700712" cy="380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1" descr="图形1">
            <a:extLst>
              <a:ext uri="{FF2B5EF4-FFF2-40B4-BE49-F238E27FC236}">
                <a16:creationId xmlns:a16="http://schemas.microsoft.com/office/drawing/2014/main" id="{6C4E2BC1-BA77-4181-B7D2-1AFF7183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757613"/>
            <a:ext cx="713740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724</Words>
  <Application>Microsoft Office PowerPoint</Application>
  <PresentationFormat>全屏显示(16:9)</PresentationFormat>
  <Paragraphs>180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等线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DEEPIN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342</cp:revision>
  <dcterms:created xsi:type="dcterms:W3CDTF">2016-01-14T07:05:12Z</dcterms:created>
  <dcterms:modified xsi:type="dcterms:W3CDTF">2020-12-23T09:46:43Z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